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sldIdLst>
    <p:sldId id="256" r:id="rId5"/>
    <p:sldId id="257" r:id="rId6"/>
    <p:sldId id="263" r:id="rId7"/>
    <p:sldId id="258" r:id="rId8"/>
    <p:sldId id="259" r:id="rId9"/>
    <p:sldId id="276" r:id="rId10"/>
    <p:sldId id="260" r:id="rId11"/>
    <p:sldId id="261" r:id="rId12"/>
    <p:sldId id="262" r:id="rId13"/>
    <p:sldId id="264" r:id="rId14"/>
    <p:sldId id="271" r:id="rId15"/>
    <p:sldId id="265" r:id="rId16"/>
    <p:sldId id="266" r:id="rId17"/>
    <p:sldId id="270" r:id="rId18"/>
    <p:sldId id="267" r:id="rId19"/>
    <p:sldId id="275" r:id="rId20"/>
    <p:sldId id="272" r:id="rId21"/>
    <p:sldId id="273" r:id="rId22"/>
    <p:sldId id="268" r:id="rId23"/>
    <p:sldId id="269" r:id="rId24"/>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466" autoAdjust="0"/>
  </p:normalViewPr>
  <p:slideViewPr>
    <p:cSldViewPr>
      <p:cViewPr varScale="1">
        <p:scale>
          <a:sx n="82" d="100"/>
          <a:sy n="82" d="100"/>
        </p:scale>
        <p:origin x="1474" y="6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nl-NL" smtClean="0"/>
              <a:t>Klik om de stijl te bewerken</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en-US" dirty="0"/>
          </a:p>
        </p:txBody>
      </p:sp>
      <p:sp>
        <p:nvSpPr>
          <p:cNvPr id="4" name="Date Placeholder 3"/>
          <p:cNvSpPr>
            <a:spLocks noGrp="1"/>
          </p:cNvSpPr>
          <p:nvPr>
            <p:ph type="dt" sz="half" idx="10"/>
          </p:nvPr>
        </p:nvSpPr>
        <p:spPr/>
        <p:txBody>
          <a:bodyPr/>
          <a:lstStyle/>
          <a:p>
            <a:fld id="{96E7D4E2-898F-4972-88DD-436519A4B854}" type="datetimeFigureOut">
              <a:rPr lang="nl-NL" smtClean="0"/>
              <a:pPr/>
              <a:t>7-5-2019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7A0DEA78-3B47-42FC-ACE7-A8D303B337D5}" type="slidenum">
              <a:rPr lang="nl-NL" smtClean="0"/>
              <a:pPr/>
              <a:t>‹nr.›</a:t>
            </a:fld>
            <a:endParaRPr lang="nl-NL"/>
          </a:p>
        </p:txBody>
      </p:sp>
    </p:spTree>
    <p:extLst>
      <p:ext uri="{BB962C8B-B14F-4D97-AF65-F5344CB8AC3E}">
        <p14:creationId xmlns:p14="http://schemas.microsoft.com/office/powerpoint/2010/main" val="2277384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nl-NL" smtClean="0"/>
              <a:t>Klik om de stijl te bewerken</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p:txBody>
          <a:bodyPr/>
          <a:lstStyle/>
          <a:p>
            <a:fld id="{96E7D4E2-898F-4972-88DD-436519A4B854}" type="datetimeFigureOut">
              <a:rPr lang="nl-NL" smtClean="0"/>
              <a:pPr/>
              <a:t>7-5-2019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7A0DEA78-3B47-42FC-ACE7-A8D303B337D5}" type="slidenum">
              <a:rPr lang="nl-NL" smtClean="0"/>
              <a:pPr/>
              <a:t>‹nr.›</a:t>
            </a:fld>
            <a:endParaRPr lang="nl-NL"/>
          </a:p>
        </p:txBody>
      </p:sp>
    </p:spTree>
    <p:extLst>
      <p:ext uri="{BB962C8B-B14F-4D97-AF65-F5344CB8AC3E}">
        <p14:creationId xmlns:p14="http://schemas.microsoft.com/office/powerpoint/2010/main" val="3251303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nl-NL" smtClean="0"/>
              <a:t>Klik om de stijl te bewerken</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smtClean="0"/>
              <a:t>Klik om de modelstijlen te bewerken</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p:txBody>
          <a:bodyPr/>
          <a:lstStyle/>
          <a:p>
            <a:fld id="{96E7D4E2-898F-4972-88DD-436519A4B854}" type="datetimeFigureOut">
              <a:rPr lang="nl-NL" smtClean="0"/>
              <a:pPr/>
              <a:t>7-5-2019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7A0DEA78-3B47-42FC-ACE7-A8D303B337D5}" type="slidenum">
              <a:rPr lang="nl-NL" smtClean="0"/>
              <a:pPr/>
              <a:t>‹nr.›</a:t>
            </a:fld>
            <a:endParaRPr lang="nl-NL"/>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571279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nl-NL" smtClean="0"/>
              <a:t>Klik om de stijl te bewerken</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p:txBody>
          <a:bodyPr/>
          <a:lstStyle/>
          <a:p>
            <a:fld id="{96E7D4E2-898F-4972-88DD-436519A4B854}" type="datetimeFigureOut">
              <a:rPr lang="nl-NL" smtClean="0"/>
              <a:pPr/>
              <a:t>7-5-2019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7A0DEA78-3B47-42FC-ACE7-A8D303B337D5}" type="slidenum">
              <a:rPr lang="nl-NL" smtClean="0"/>
              <a:pPr/>
              <a:t>‹nr.›</a:t>
            </a:fld>
            <a:endParaRPr lang="nl-NL"/>
          </a:p>
        </p:txBody>
      </p:sp>
    </p:spTree>
    <p:extLst>
      <p:ext uri="{BB962C8B-B14F-4D97-AF65-F5344CB8AC3E}">
        <p14:creationId xmlns:p14="http://schemas.microsoft.com/office/powerpoint/2010/main" val="19019626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Offerte naamkaartje">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nl-NL" smtClean="0"/>
              <a:t>Klik om de stijl te bewerken</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smtClean="0"/>
              <a:t>Klik om de modelstijlen te bewerken</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p:txBody>
          <a:bodyPr/>
          <a:lstStyle/>
          <a:p>
            <a:fld id="{96E7D4E2-898F-4972-88DD-436519A4B854}" type="datetimeFigureOut">
              <a:rPr lang="nl-NL" smtClean="0"/>
              <a:pPr/>
              <a:t>7-5-2019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7A0DEA78-3B47-42FC-ACE7-A8D303B337D5}" type="slidenum">
              <a:rPr lang="nl-NL" smtClean="0"/>
              <a:pPr/>
              <a:t>‹nr.›</a:t>
            </a:fld>
            <a:endParaRPr lang="nl-NL"/>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0714634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Waar of onwaar">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nl-NL" smtClean="0"/>
              <a:t>Klik om de stijl te bewerken</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smtClean="0"/>
              <a:t>Klik om de modelstijlen te bewerken</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p:txBody>
          <a:bodyPr/>
          <a:lstStyle/>
          <a:p>
            <a:fld id="{96E7D4E2-898F-4972-88DD-436519A4B854}" type="datetimeFigureOut">
              <a:rPr lang="nl-NL" smtClean="0"/>
              <a:pPr/>
              <a:t>7-5-2019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7A0DEA78-3B47-42FC-ACE7-A8D303B337D5}" type="slidenum">
              <a:rPr lang="nl-NL" smtClean="0"/>
              <a:pPr/>
              <a:t>‹nr.›</a:t>
            </a:fld>
            <a:endParaRPr lang="nl-NL"/>
          </a:p>
        </p:txBody>
      </p:sp>
    </p:spTree>
    <p:extLst>
      <p:ext uri="{BB962C8B-B14F-4D97-AF65-F5344CB8AC3E}">
        <p14:creationId xmlns:p14="http://schemas.microsoft.com/office/powerpoint/2010/main" val="21083748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Vertical Text Placeholder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96E7D4E2-898F-4972-88DD-436519A4B854}" type="datetimeFigureOut">
              <a:rPr lang="nl-NL" smtClean="0"/>
              <a:pPr/>
              <a:t>7-5-2019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7A0DEA78-3B47-42FC-ACE7-A8D303B337D5}" type="slidenum">
              <a:rPr lang="nl-NL" smtClean="0"/>
              <a:pPr/>
              <a:t>‹nr.›</a:t>
            </a:fld>
            <a:endParaRPr lang="nl-NL"/>
          </a:p>
        </p:txBody>
      </p:sp>
    </p:spTree>
    <p:extLst>
      <p:ext uri="{BB962C8B-B14F-4D97-AF65-F5344CB8AC3E}">
        <p14:creationId xmlns:p14="http://schemas.microsoft.com/office/powerpoint/2010/main" val="9640482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nl-NL" smtClean="0"/>
              <a:t>Klik om de stijl te bewerken</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96E7D4E2-898F-4972-88DD-436519A4B854}" type="datetimeFigureOut">
              <a:rPr lang="nl-NL" smtClean="0"/>
              <a:pPr/>
              <a:t>7-5-2019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7A0DEA78-3B47-42FC-ACE7-A8D303B337D5}" type="slidenum">
              <a:rPr lang="nl-NL" smtClean="0"/>
              <a:pPr/>
              <a:t>‹nr.›</a:t>
            </a:fld>
            <a:endParaRPr lang="nl-NL"/>
          </a:p>
        </p:txBody>
      </p:sp>
    </p:spTree>
    <p:extLst>
      <p:ext uri="{BB962C8B-B14F-4D97-AF65-F5344CB8AC3E}">
        <p14:creationId xmlns:p14="http://schemas.microsoft.com/office/powerpoint/2010/main" val="33730836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Content Placeholder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96E7D4E2-898F-4972-88DD-436519A4B854}" type="datetimeFigureOut">
              <a:rPr lang="nl-NL" smtClean="0"/>
              <a:pPr/>
              <a:t>7-5-2019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7A0DEA78-3B47-42FC-ACE7-A8D303B337D5}" type="slidenum">
              <a:rPr lang="nl-NL" smtClean="0"/>
              <a:pPr/>
              <a:t>‹nr.›</a:t>
            </a:fld>
            <a:endParaRPr lang="nl-NL"/>
          </a:p>
        </p:txBody>
      </p:sp>
    </p:spTree>
    <p:extLst>
      <p:ext uri="{BB962C8B-B14F-4D97-AF65-F5344CB8AC3E}">
        <p14:creationId xmlns:p14="http://schemas.microsoft.com/office/powerpoint/2010/main" val="23031980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nl-NL" smtClean="0"/>
              <a:t>Klik om de stijl te bewerken</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p:txBody>
          <a:bodyPr/>
          <a:lstStyle/>
          <a:p>
            <a:fld id="{96E7D4E2-898F-4972-88DD-436519A4B854}" type="datetimeFigureOut">
              <a:rPr lang="nl-NL" smtClean="0"/>
              <a:pPr/>
              <a:t>7-5-2019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7A0DEA78-3B47-42FC-ACE7-A8D303B337D5}" type="slidenum">
              <a:rPr lang="nl-NL" smtClean="0"/>
              <a:pPr/>
              <a:t>‹nr.›</a:t>
            </a:fld>
            <a:endParaRPr lang="nl-NL"/>
          </a:p>
        </p:txBody>
      </p:sp>
    </p:spTree>
    <p:extLst>
      <p:ext uri="{BB962C8B-B14F-4D97-AF65-F5344CB8AC3E}">
        <p14:creationId xmlns:p14="http://schemas.microsoft.com/office/powerpoint/2010/main" val="4647538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nl-NL" smtClean="0"/>
              <a:t>Klik om de stijl te bewerken</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Date Placeholder 4"/>
          <p:cNvSpPr>
            <a:spLocks noGrp="1"/>
          </p:cNvSpPr>
          <p:nvPr>
            <p:ph type="dt" sz="half" idx="10"/>
          </p:nvPr>
        </p:nvSpPr>
        <p:spPr/>
        <p:txBody>
          <a:bodyPr/>
          <a:lstStyle/>
          <a:p>
            <a:fld id="{96E7D4E2-898F-4972-88DD-436519A4B854}" type="datetimeFigureOut">
              <a:rPr lang="nl-NL" smtClean="0"/>
              <a:pPr/>
              <a:t>7-5-2019</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7A0DEA78-3B47-42FC-ACE7-A8D303B337D5}" type="slidenum">
              <a:rPr lang="nl-NL" smtClean="0"/>
              <a:pPr/>
              <a:t>‹nr.›</a:t>
            </a:fld>
            <a:endParaRPr lang="nl-NL"/>
          </a:p>
        </p:txBody>
      </p:sp>
    </p:spTree>
    <p:extLst>
      <p:ext uri="{BB962C8B-B14F-4D97-AF65-F5344CB8AC3E}">
        <p14:creationId xmlns:p14="http://schemas.microsoft.com/office/powerpoint/2010/main" val="3981489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nl-NL" smtClean="0"/>
              <a:t>Klik om de stijl te bewerken</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7" name="Date Placeholder 6"/>
          <p:cNvSpPr>
            <a:spLocks noGrp="1"/>
          </p:cNvSpPr>
          <p:nvPr>
            <p:ph type="dt" sz="half" idx="10"/>
          </p:nvPr>
        </p:nvSpPr>
        <p:spPr/>
        <p:txBody>
          <a:bodyPr/>
          <a:lstStyle/>
          <a:p>
            <a:fld id="{96E7D4E2-898F-4972-88DD-436519A4B854}" type="datetimeFigureOut">
              <a:rPr lang="nl-NL" smtClean="0"/>
              <a:pPr/>
              <a:t>7-5-2019</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7A0DEA78-3B47-42FC-ACE7-A8D303B337D5}" type="slidenum">
              <a:rPr lang="nl-NL" smtClean="0"/>
              <a:pPr/>
              <a:t>‹nr.›</a:t>
            </a:fld>
            <a:endParaRPr lang="nl-NL"/>
          </a:p>
        </p:txBody>
      </p:sp>
    </p:spTree>
    <p:extLst>
      <p:ext uri="{BB962C8B-B14F-4D97-AF65-F5344CB8AC3E}">
        <p14:creationId xmlns:p14="http://schemas.microsoft.com/office/powerpoint/2010/main" val="40093129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nl-NL" smtClean="0"/>
              <a:t>Klik om de stijl te bewerken</a:t>
            </a:r>
            <a:endParaRPr lang="en-US" dirty="0"/>
          </a:p>
        </p:txBody>
      </p:sp>
      <p:sp>
        <p:nvSpPr>
          <p:cNvPr id="3" name="Date Placeholder 2"/>
          <p:cNvSpPr>
            <a:spLocks noGrp="1"/>
          </p:cNvSpPr>
          <p:nvPr>
            <p:ph type="dt" sz="half" idx="10"/>
          </p:nvPr>
        </p:nvSpPr>
        <p:spPr/>
        <p:txBody>
          <a:bodyPr/>
          <a:lstStyle/>
          <a:p>
            <a:fld id="{96E7D4E2-898F-4972-88DD-436519A4B854}" type="datetimeFigureOut">
              <a:rPr lang="nl-NL" smtClean="0"/>
              <a:pPr/>
              <a:t>7-5-2019</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7A0DEA78-3B47-42FC-ACE7-A8D303B337D5}" type="slidenum">
              <a:rPr lang="nl-NL" smtClean="0"/>
              <a:pPr/>
              <a:t>‹nr.›</a:t>
            </a:fld>
            <a:endParaRPr lang="nl-NL"/>
          </a:p>
        </p:txBody>
      </p:sp>
    </p:spTree>
    <p:extLst>
      <p:ext uri="{BB962C8B-B14F-4D97-AF65-F5344CB8AC3E}">
        <p14:creationId xmlns:p14="http://schemas.microsoft.com/office/powerpoint/2010/main" val="34861002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E7D4E2-898F-4972-88DD-436519A4B854}" type="datetimeFigureOut">
              <a:rPr lang="nl-NL" smtClean="0"/>
              <a:pPr/>
              <a:t>7-5-2019</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7A0DEA78-3B47-42FC-ACE7-A8D303B337D5}" type="slidenum">
              <a:rPr lang="nl-NL" smtClean="0"/>
              <a:pPr/>
              <a:t>‹nr.›</a:t>
            </a:fld>
            <a:endParaRPr lang="nl-NL"/>
          </a:p>
        </p:txBody>
      </p:sp>
    </p:spTree>
    <p:extLst>
      <p:ext uri="{BB962C8B-B14F-4D97-AF65-F5344CB8AC3E}">
        <p14:creationId xmlns:p14="http://schemas.microsoft.com/office/powerpoint/2010/main" val="19427485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nl-NL" smtClean="0"/>
              <a:t>Klik om de stijl te bewerken</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smtClean="0"/>
              <a:t>Klik om de modelstijlen te bewerken</a:t>
            </a:r>
          </a:p>
        </p:txBody>
      </p:sp>
      <p:sp>
        <p:nvSpPr>
          <p:cNvPr id="5" name="Date Placeholder 4"/>
          <p:cNvSpPr>
            <a:spLocks noGrp="1"/>
          </p:cNvSpPr>
          <p:nvPr>
            <p:ph type="dt" sz="half" idx="10"/>
          </p:nvPr>
        </p:nvSpPr>
        <p:spPr/>
        <p:txBody>
          <a:bodyPr/>
          <a:lstStyle/>
          <a:p>
            <a:fld id="{96E7D4E2-898F-4972-88DD-436519A4B854}" type="datetimeFigureOut">
              <a:rPr lang="nl-NL" smtClean="0"/>
              <a:pPr/>
              <a:t>7-5-2019</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7A0DEA78-3B47-42FC-ACE7-A8D303B337D5}" type="slidenum">
              <a:rPr lang="nl-NL" smtClean="0"/>
              <a:pPr/>
              <a:t>‹nr.›</a:t>
            </a:fld>
            <a:endParaRPr lang="nl-NL"/>
          </a:p>
        </p:txBody>
      </p:sp>
    </p:spTree>
    <p:extLst>
      <p:ext uri="{BB962C8B-B14F-4D97-AF65-F5344CB8AC3E}">
        <p14:creationId xmlns:p14="http://schemas.microsoft.com/office/powerpoint/2010/main" val="38358247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nl-NL" smtClean="0"/>
              <a:t>Klik om de stijl te bewerken</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smtClean="0"/>
              <a:t>Klik op het pictogram als u een afbeelding wilt toevoegen</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Date Placeholder 4"/>
          <p:cNvSpPr>
            <a:spLocks noGrp="1"/>
          </p:cNvSpPr>
          <p:nvPr>
            <p:ph type="dt" sz="half" idx="10"/>
          </p:nvPr>
        </p:nvSpPr>
        <p:spPr/>
        <p:txBody>
          <a:bodyPr/>
          <a:lstStyle/>
          <a:p>
            <a:fld id="{96E7D4E2-898F-4972-88DD-436519A4B854}" type="datetimeFigureOut">
              <a:rPr lang="nl-NL" smtClean="0"/>
              <a:pPr/>
              <a:t>7-5-2019</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7A0DEA78-3B47-42FC-ACE7-A8D303B337D5}" type="slidenum">
              <a:rPr lang="nl-NL" smtClean="0"/>
              <a:pPr/>
              <a:t>‹nr.›</a:t>
            </a:fld>
            <a:endParaRPr lang="nl-NL"/>
          </a:p>
        </p:txBody>
      </p:sp>
    </p:spTree>
    <p:extLst>
      <p:ext uri="{BB962C8B-B14F-4D97-AF65-F5344CB8AC3E}">
        <p14:creationId xmlns:p14="http://schemas.microsoft.com/office/powerpoint/2010/main" val="38346424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nl-NL" smtClean="0"/>
              <a:t>Klik om de stijl te bewerken</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6E7D4E2-898F-4972-88DD-436519A4B854}" type="datetimeFigureOut">
              <a:rPr lang="nl-NL" smtClean="0"/>
              <a:pPr/>
              <a:t>7-5-2019</a:t>
            </a:fld>
            <a:endParaRPr lang="nl-NL"/>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nl-NL"/>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7A0DEA78-3B47-42FC-ACE7-A8D303B337D5}" type="slidenum">
              <a:rPr lang="nl-NL" smtClean="0"/>
              <a:pPr/>
              <a:t>‹nr.›</a:t>
            </a:fld>
            <a:endParaRPr lang="nl-NL"/>
          </a:p>
        </p:txBody>
      </p:sp>
    </p:spTree>
    <p:extLst>
      <p:ext uri="{BB962C8B-B14F-4D97-AF65-F5344CB8AC3E}">
        <p14:creationId xmlns:p14="http://schemas.microsoft.com/office/powerpoint/2010/main" val="105747055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3" Type="http://schemas.openxmlformats.org/officeDocument/2006/relationships/hyperlink" Target="http://www.infomil.nl/onderwerpen/duurzame/bbt-ippc-brefs/richtlijn/vergelijking/#Productieenverwerkingvanmetale" TargetMode="External"/><Relationship Id="rId7" Type="http://schemas.openxmlformats.org/officeDocument/2006/relationships/image" Target="../media/image2.png"/><Relationship Id="rId2" Type="http://schemas.openxmlformats.org/officeDocument/2006/relationships/hyperlink" Target="http://www.infomil.nl/onderwerpen/duurzame/bbt-ippc-brefs/richtlijn/vergelijking/#Energieindustrie" TargetMode="External"/><Relationship Id="rId1" Type="http://schemas.openxmlformats.org/officeDocument/2006/relationships/slideLayout" Target="../slideLayouts/slideLayout2.xml"/><Relationship Id="rId6" Type="http://schemas.openxmlformats.org/officeDocument/2006/relationships/hyperlink" Target="http://www.infomil.nl/onderwerpen/duurzame/bbt-ippc-brefs/richtlijn/vergelijking/#Afvalbeheer" TargetMode="External"/><Relationship Id="rId5" Type="http://schemas.openxmlformats.org/officeDocument/2006/relationships/hyperlink" Target="http://www.infomil.nl/onderwerpen/duurzame/bbt-ippc-brefs/richtlijn/vergelijking/#Chemischeindustrie" TargetMode="External"/><Relationship Id="rId4" Type="http://schemas.openxmlformats.org/officeDocument/2006/relationships/hyperlink" Target="http://www.infomil.nl/onderwerpen/duurzame/bbt-ippc-brefs/richtlijn/vergelijking/#Mineraleindustrie"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etten.overheid.nl/BWBR0022762/Hoofdstuk1/Afdeling12/Artikel111/geldigheidsdatum_24-04-2015" TargetMode="External"/><Relationship Id="rId7" Type="http://schemas.openxmlformats.org/officeDocument/2006/relationships/image" Target="../media/image2.png"/><Relationship Id="rId2" Type="http://schemas.openxmlformats.org/officeDocument/2006/relationships/hyperlink" Target="http://wetten.overheid.nl/BWBR0024779/geldigheidsdatum_24-04-2015#Hoofdstuk2_21_Artikel21" TargetMode="External"/><Relationship Id="rId1" Type="http://schemas.openxmlformats.org/officeDocument/2006/relationships/slideLayout" Target="../slideLayouts/slideLayout2.xml"/><Relationship Id="rId6" Type="http://schemas.openxmlformats.org/officeDocument/2006/relationships/hyperlink" Target="http://wetten.overheid.nl/BWBR0024779/geldigheidsdatum_24-04-2015#Hoofdstuk1_Artikel11" TargetMode="External"/><Relationship Id="rId5" Type="http://schemas.openxmlformats.org/officeDocument/2006/relationships/hyperlink" Target="http://wetten.overheid.nl/BWBR0022762/Hoofdstuk4/geldigheidsdatum_24-04-2015" TargetMode="External"/><Relationship Id="rId4" Type="http://schemas.openxmlformats.org/officeDocument/2006/relationships/hyperlink" Target="http://wetten.overheid.nl/BWBR0022762/Hoofdstuk3/geldigheidsdatum_24-04-2015"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wetten.overheid.nl/BWBR0003245/Hoofdstuk1/11/Artikel11/geldigheidsdatum_11-11-2013"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wetten.overheid.nl/BWBR0027464/BijlageI/geldigheidsdatum_11-11-2013"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wetten.overheid.nl/BWBR0027464/BijlageI/geldigheidsdatum_11-11-2013"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smtClean="0"/>
              <a:t>REGELS VOOR INRICHTINGEN</a:t>
            </a:r>
            <a:endParaRPr lang="nl-NL" dirty="0"/>
          </a:p>
        </p:txBody>
      </p:sp>
      <p:sp>
        <p:nvSpPr>
          <p:cNvPr id="3" name="Ondertitel 2"/>
          <p:cNvSpPr>
            <a:spLocks noGrp="1"/>
          </p:cNvSpPr>
          <p:nvPr>
            <p:ph type="subTitle" idx="1"/>
          </p:nvPr>
        </p:nvSpPr>
        <p:spPr/>
        <p:txBody>
          <a:bodyPr/>
          <a:lstStyle/>
          <a:p>
            <a:r>
              <a:rPr lang="nl-NL" dirty="0" smtClean="0"/>
              <a:t>WELKE MILIEUVOORSCHRIFTEN GELDEN VOOR EEN BEDRIJF</a:t>
            </a:r>
            <a:endParaRPr lang="nl-NL"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107504" y="-15974"/>
            <a:ext cx="6347713" cy="1320800"/>
          </a:xfrm>
        </p:spPr>
        <p:txBody>
          <a:bodyPr/>
          <a:lstStyle/>
          <a:p>
            <a:r>
              <a:rPr lang="nl-NL" dirty="0" smtClean="0"/>
              <a:t>Overzicht </a:t>
            </a:r>
            <a:r>
              <a:rPr lang="nl-NL" dirty="0" err="1" smtClean="0"/>
              <a:t>infomil</a:t>
            </a:r>
            <a:endParaRPr lang="nl-NL" dirty="0"/>
          </a:p>
        </p:txBody>
      </p:sp>
      <p:sp>
        <p:nvSpPr>
          <p:cNvPr id="4" name="Wolk 3"/>
          <p:cNvSpPr/>
          <p:nvPr/>
        </p:nvSpPr>
        <p:spPr>
          <a:xfrm>
            <a:off x="6228184" y="2564904"/>
            <a:ext cx="2808312" cy="2232248"/>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In welke (milieubelastende-) categorie valt die inrichting ? </a:t>
            </a:r>
          </a:p>
          <a:p>
            <a:pPr algn="ctr"/>
            <a:r>
              <a:rPr lang="nl-NL" dirty="0" smtClean="0"/>
              <a:t>(A, B of C?)</a:t>
            </a:r>
            <a:endParaRPr lang="nl-NL" dirty="0"/>
          </a:p>
        </p:txBody>
      </p:sp>
      <p:pic>
        <p:nvPicPr>
          <p:cNvPr id="5" name="Afbeelding 4"/>
          <p:cNvPicPr>
            <a:picLocks noChangeAspect="1"/>
          </p:cNvPicPr>
          <p:nvPr/>
        </p:nvPicPr>
        <p:blipFill>
          <a:blip r:embed="rId2"/>
          <a:stretch>
            <a:fillRect/>
          </a:stretch>
        </p:blipFill>
        <p:spPr>
          <a:xfrm>
            <a:off x="1403648" y="836712"/>
            <a:ext cx="4009275" cy="5867879"/>
          </a:xfrm>
          <a:prstGeom prst="rect">
            <a:avLst/>
          </a:prstGeom>
        </p:spPr>
      </p:pic>
    </p:spTree>
    <p:extLst>
      <p:ext uri="{BB962C8B-B14F-4D97-AF65-F5344CB8AC3E}">
        <p14:creationId xmlns:p14="http://schemas.microsoft.com/office/powerpoint/2010/main" val="3409121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graphicFrame>
        <p:nvGraphicFramePr>
          <p:cNvPr id="4" name="Tijdelijke aanduiding voor inhoud 3"/>
          <p:cNvGraphicFramePr>
            <a:graphicFrameLocks noGrp="1"/>
          </p:cNvGraphicFramePr>
          <p:nvPr>
            <p:ph idx="1"/>
            <p:extLst>
              <p:ext uri="{D42A27DB-BD31-4B8C-83A1-F6EECF244321}">
                <p14:modId xmlns:p14="http://schemas.microsoft.com/office/powerpoint/2010/main" val="1673022035"/>
              </p:ext>
            </p:extLst>
          </p:nvPr>
        </p:nvGraphicFramePr>
        <p:xfrm>
          <a:off x="609600" y="2160588"/>
          <a:ext cx="7274768" cy="3937000"/>
        </p:xfrm>
        <a:graphic>
          <a:graphicData uri="http://schemas.openxmlformats.org/drawingml/2006/table">
            <a:tbl>
              <a:tblPr firstRow="1" bandRow="1">
                <a:tableStyleId>{5C22544A-7EE6-4342-B048-85BDC9FD1C3A}</a:tableStyleId>
              </a:tblPr>
              <a:tblGrid>
                <a:gridCol w="1298104">
                  <a:extLst>
                    <a:ext uri="{9D8B030D-6E8A-4147-A177-3AD203B41FA5}">
                      <a16:colId xmlns:a16="http://schemas.microsoft.com/office/drawing/2014/main" val="20000"/>
                    </a:ext>
                  </a:extLst>
                </a:gridCol>
                <a:gridCol w="5976664">
                  <a:extLst>
                    <a:ext uri="{9D8B030D-6E8A-4147-A177-3AD203B41FA5}">
                      <a16:colId xmlns:a16="http://schemas.microsoft.com/office/drawing/2014/main" val="20001"/>
                    </a:ext>
                  </a:extLst>
                </a:gridCol>
              </a:tblGrid>
              <a:tr h="370840">
                <a:tc>
                  <a:txBody>
                    <a:bodyPr/>
                    <a:lstStyle/>
                    <a:p>
                      <a:r>
                        <a:rPr lang="nl-NL" dirty="0" smtClean="0"/>
                        <a:t>Categorie</a:t>
                      </a:r>
                      <a:endParaRPr lang="nl-NL" dirty="0"/>
                    </a:p>
                  </a:txBody>
                  <a:tcPr/>
                </a:tc>
                <a:tc>
                  <a:txBody>
                    <a:bodyPr/>
                    <a:lstStyle/>
                    <a:p>
                      <a:r>
                        <a:rPr lang="nl-NL" dirty="0" smtClean="0"/>
                        <a:t>Voorbeeld</a:t>
                      </a:r>
                      <a:endParaRPr lang="nl-NL" dirty="0"/>
                    </a:p>
                  </a:txBody>
                  <a:tcPr/>
                </a:tc>
                <a:extLst>
                  <a:ext uri="{0D108BD9-81ED-4DB2-BD59-A6C34878D82A}">
                    <a16:rowId xmlns:a16="http://schemas.microsoft.com/office/drawing/2014/main" val="10000"/>
                  </a:ext>
                </a:extLst>
              </a:tr>
              <a:tr h="370840">
                <a:tc>
                  <a:txBody>
                    <a:bodyPr/>
                    <a:lstStyle/>
                    <a:p>
                      <a:r>
                        <a:rPr lang="nl-NL" dirty="0" smtClean="0"/>
                        <a:t>A</a:t>
                      </a:r>
                      <a:endParaRPr lang="nl-NL" dirty="0"/>
                    </a:p>
                  </a:txBody>
                  <a:tcPr/>
                </a:tc>
                <a:tc>
                  <a:txBody>
                    <a:bodyPr/>
                    <a:lstStyle/>
                    <a:p>
                      <a:pPr marL="285750" indent="-285750">
                        <a:buFont typeface="Arial" panose="020B0604020202020204" pitchFamily="34" charset="0"/>
                        <a:buChar char="•"/>
                      </a:pPr>
                      <a:r>
                        <a:rPr lang="nl-NL" dirty="0" smtClean="0"/>
                        <a:t>Kantoor</a:t>
                      </a:r>
                    </a:p>
                    <a:p>
                      <a:pPr marL="285750" indent="-285750">
                        <a:buFont typeface="Arial" panose="020B0604020202020204" pitchFamily="34" charset="0"/>
                        <a:buChar char="•"/>
                      </a:pPr>
                      <a:r>
                        <a:rPr lang="nl-NL" dirty="0" smtClean="0"/>
                        <a:t>Schoolgebouwen</a:t>
                      </a:r>
                      <a:endParaRPr lang="nl-NL" dirty="0"/>
                    </a:p>
                  </a:txBody>
                  <a:tcPr/>
                </a:tc>
                <a:extLst>
                  <a:ext uri="{0D108BD9-81ED-4DB2-BD59-A6C34878D82A}">
                    <a16:rowId xmlns:a16="http://schemas.microsoft.com/office/drawing/2014/main" val="10001"/>
                  </a:ext>
                </a:extLst>
              </a:tr>
              <a:tr h="370840">
                <a:tc>
                  <a:txBody>
                    <a:bodyPr/>
                    <a:lstStyle/>
                    <a:p>
                      <a:r>
                        <a:rPr lang="nl-NL" dirty="0" smtClean="0"/>
                        <a:t>B</a:t>
                      </a:r>
                      <a:endParaRPr lang="nl-NL" dirty="0"/>
                    </a:p>
                  </a:txBody>
                  <a:tcPr/>
                </a:tc>
                <a:tc>
                  <a:txBody>
                    <a:bodyPr/>
                    <a:lstStyle/>
                    <a:p>
                      <a:pPr marL="285750" indent="-285750">
                        <a:buFont typeface="Arial" panose="020B0604020202020204" pitchFamily="34" charset="0"/>
                        <a:buChar char="•"/>
                      </a:pPr>
                      <a:r>
                        <a:rPr lang="nl-NL" sz="1800" b="0" i="1" kern="1200" dirty="0" smtClean="0">
                          <a:solidFill>
                            <a:schemeClr val="dk1"/>
                          </a:solidFill>
                          <a:effectLst/>
                          <a:latin typeface="+mn-lt"/>
                          <a:ea typeface="+mn-ea"/>
                          <a:cs typeface="+mn-cs"/>
                        </a:rPr>
                        <a:t>Garagebedrijven</a:t>
                      </a:r>
                    </a:p>
                    <a:p>
                      <a:pPr marL="285750" indent="-285750">
                        <a:buFont typeface="Arial" panose="020B0604020202020204" pitchFamily="34" charset="0"/>
                        <a:buChar char="•"/>
                      </a:pPr>
                      <a:r>
                        <a:rPr lang="nl-NL" sz="1800" b="0" i="1" kern="1200" dirty="0" err="1" smtClean="0">
                          <a:solidFill>
                            <a:schemeClr val="dk1"/>
                          </a:solidFill>
                          <a:effectLst/>
                          <a:latin typeface="+mn-lt"/>
                          <a:ea typeface="+mn-ea"/>
                          <a:cs typeface="+mn-cs"/>
                        </a:rPr>
                        <a:t>metaalbewerkende</a:t>
                      </a:r>
                      <a:r>
                        <a:rPr lang="nl-NL" sz="1800" b="0" i="1" kern="1200" dirty="0" smtClean="0">
                          <a:solidFill>
                            <a:schemeClr val="dk1"/>
                          </a:solidFill>
                          <a:effectLst/>
                          <a:latin typeface="+mn-lt"/>
                          <a:ea typeface="+mn-ea"/>
                          <a:cs typeface="+mn-cs"/>
                        </a:rPr>
                        <a:t> bedrijven</a:t>
                      </a:r>
                    </a:p>
                    <a:p>
                      <a:pPr marL="285750" indent="-285750">
                        <a:buFont typeface="Arial" panose="020B0604020202020204" pitchFamily="34" charset="0"/>
                        <a:buChar char="•"/>
                      </a:pPr>
                      <a:r>
                        <a:rPr lang="nl-NL" sz="1800" b="0" i="1" kern="1200" dirty="0" smtClean="0">
                          <a:solidFill>
                            <a:schemeClr val="dk1"/>
                          </a:solidFill>
                          <a:effectLst/>
                          <a:latin typeface="+mn-lt"/>
                          <a:ea typeface="+mn-ea"/>
                          <a:cs typeface="+mn-cs"/>
                        </a:rPr>
                        <a:t>Zeefdrukkerijen (niet alle)</a:t>
                      </a:r>
                    </a:p>
                    <a:p>
                      <a:pPr marL="285750" indent="-285750">
                        <a:buFont typeface="Arial" panose="020B0604020202020204" pitchFamily="34" charset="0"/>
                        <a:buChar char="•"/>
                      </a:pPr>
                      <a:r>
                        <a:rPr lang="nl-NL" sz="1800" b="0" i="1" kern="1200" dirty="0" smtClean="0">
                          <a:solidFill>
                            <a:schemeClr val="dk1"/>
                          </a:solidFill>
                          <a:effectLst/>
                          <a:latin typeface="+mn-lt"/>
                          <a:ea typeface="+mn-ea"/>
                          <a:cs typeface="+mn-cs"/>
                        </a:rPr>
                        <a:t>Frietkraam</a:t>
                      </a:r>
                      <a:endParaRPr lang="nl-NL" dirty="0"/>
                    </a:p>
                  </a:txBody>
                  <a:tcPr/>
                </a:tc>
                <a:extLst>
                  <a:ext uri="{0D108BD9-81ED-4DB2-BD59-A6C34878D82A}">
                    <a16:rowId xmlns:a16="http://schemas.microsoft.com/office/drawing/2014/main" val="10002"/>
                  </a:ext>
                </a:extLst>
              </a:tr>
              <a:tr h="370840">
                <a:tc>
                  <a:txBody>
                    <a:bodyPr/>
                    <a:lstStyle/>
                    <a:p>
                      <a:r>
                        <a:rPr lang="nl-NL" dirty="0" smtClean="0"/>
                        <a:t>C</a:t>
                      </a:r>
                      <a:endParaRPr lang="nl-NL" dirty="0"/>
                    </a:p>
                  </a:txBody>
                  <a:tcPr/>
                </a:tc>
                <a:tc>
                  <a:txBody>
                    <a:bodyPr/>
                    <a:lstStyle/>
                    <a:p>
                      <a:pPr marL="285750" indent="-285750">
                        <a:buFont typeface="Arial" panose="020B0604020202020204" pitchFamily="34" charset="0"/>
                        <a:buChar char="•"/>
                      </a:pPr>
                      <a:r>
                        <a:rPr lang="nl-NL" dirty="0" smtClean="0"/>
                        <a:t>IPPC bedrijven</a:t>
                      </a:r>
                    </a:p>
                    <a:p>
                      <a:pPr marL="285750" indent="-285750">
                        <a:buFont typeface="Arial" panose="020B0604020202020204" pitchFamily="34" charset="0"/>
                        <a:buChar char="•"/>
                      </a:pPr>
                      <a:r>
                        <a:rPr lang="nl-NL" sz="1800" b="0" i="1" kern="1200" dirty="0" smtClean="0">
                          <a:solidFill>
                            <a:schemeClr val="dk1"/>
                          </a:solidFill>
                          <a:effectLst/>
                          <a:latin typeface="+mn-lt"/>
                          <a:ea typeface="+mn-ea"/>
                          <a:cs typeface="+mn-cs"/>
                        </a:rPr>
                        <a:t>een propaantank bij een IPPC-bedrijf rioolwaterzuiveringsinstallatie met slibvergistingsinstallatie</a:t>
                      </a:r>
                    </a:p>
                    <a:p>
                      <a:pPr marL="285750" indent="-285750">
                        <a:buFont typeface="Arial" panose="020B0604020202020204" pitchFamily="34" charset="0"/>
                        <a:buChar char="•"/>
                      </a:pPr>
                      <a:r>
                        <a:rPr lang="nl-NL" sz="1800" b="0" i="1" kern="1200" dirty="0" err="1" smtClean="0">
                          <a:solidFill>
                            <a:schemeClr val="dk1"/>
                          </a:solidFill>
                          <a:effectLst/>
                          <a:latin typeface="+mn-lt"/>
                          <a:ea typeface="+mn-ea"/>
                          <a:cs typeface="+mn-cs"/>
                        </a:rPr>
                        <a:t>autodemontagebedrijf</a:t>
                      </a:r>
                      <a:r>
                        <a:rPr lang="nl-NL" sz="1800" b="0" i="1" kern="1200" dirty="0" smtClean="0">
                          <a:solidFill>
                            <a:schemeClr val="dk1"/>
                          </a:solidFill>
                          <a:effectLst/>
                          <a:latin typeface="+mn-lt"/>
                          <a:ea typeface="+mn-ea"/>
                          <a:cs typeface="+mn-cs"/>
                        </a:rPr>
                        <a:t> waar ook vrachtwagens gedemonteerd worden</a:t>
                      </a:r>
                      <a:endParaRPr lang="nl-NL"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628230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20531" y="263726"/>
            <a:ext cx="6347713" cy="1320800"/>
          </a:xfrm>
        </p:spPr>
        <p:txBody>
          <a:bodyPr/>
          <a:lstStyle/>
          <a:p>
            <a:r>
              <a:rPr lang="nl-NL" dirty="0" smtClean="0"/>
              <a:t>Oefenen</a:t>
            </a:r>
            <a:endParaRPr lang="nl-NL" dirty="0"/>
          </a:p>
        </p:txBody>
      </p:sp>
      <p:sp>
        <p:nvSpPr>
          <p:cNvPr id="3" name="Tijdelijke aanduiding voor inhoud 2"/>
          <p:cNvSpPr>
            <a:spLocks noGrp="1"/>
          </p:cNvSpPr>
          <p:nvPr>
            <p:ph idx="1"/>
          </p:nvPr>
        </p:nvSpPr>
        <p:spPr/>
        <p:txBody>
          <a:bodyPr/>
          <a:lstStyle/>
          <a:p>
            <a:r>
              <a:rPr lang="nl-NL" dirty="0" smtClean="0"/>
              <a:t>Friet/hamburgertent ( vaste standplaats)</a:t>
            </a:r>
          </a:p>
        </p:txBody>
      </p:sp>
      <p:pic>
        <p:nvPicPr>
          <p:cNvPr id="15" name="Afbeelding 14"/>
          <p:cNvPicPr>
            <a:picLocks noChangeAspect="1"/>
          </p:cNvPicPr>
          <p:nvPr/>
        </p:nvPicPr>
        <p:blipFill>
          <a:blip r:embed="rId2"/>
          <a:stretch>
            <a:fillRect/>
          </a:stretch>
        </p:blipFill>
        <p:spPr>
          <a:xfrm>
            <a:off x="7164288" y="404664"/>
            <a:ext cx="1872369" cy="1942608"/>
          </a:xfrm>
          <a:prstGeom prst="rect">
            <a:avLst/>
          </a:prstGeom>
        </p:spPr>
      </p:pic>
      <p:pic>
        <p:nvPicPr>
          <p:cNvPr id="1026" name="Picture 2" descr="http://towacofightclub.com/wp-content/uploads/2013/07/fat-kid-mcdonalds-769134-76947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4167" y="4622200"/>
            <a:ext cx="2943385" cy="208244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stealingshare.com/wp-content/uploads/2015/01/New_McDonalds_restaurant_in_Mount_Pleasant_Iow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742" y="2636912"/>
            <a:ext cx="4853389" cy="35262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84121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9512" y="476672"/>
            <a:ext cx="6347713" cy="1320800"/>
          </a:xfrm>
        </p:spPr>
        <p:txBody>
          <a:bodyPr/>
          <a:lstStyle/>
          <a:p>
            <a:endParaRPr lang="nl-NL" dirty="0"/>
          </a:p>
        </p:txBody>
      </p:sp>
      <p:sp>
        <p:nvSpPr>
          <p:cNvPr id="3" name="Tijdelijke aanduiding voor inhoud 2"/>
          <p:cNvSpPr>
            <a:spLocks noGrp="1"/>
          </p:cNvSpPr>
          <p:nvPr>
            <p:ph idx="1"/>
          </p:nvPr>
        </p:nvSpPr>
        <p:spPr>
          <a:xfrm>
            <a:off x="609598" y="2160590"/>
            <a:ext cx="6698705" cy="3880773"/>
          </a:xfrm>
        </p:spPr>
        <p:txBody>
          <a:bodyPr>
            <a:normAutofit fontScale="77500" lnSpcReduction="20000"/>
          </a:bodyPr>
          <a:lstStyle/>
          <a:p>
            <a:r>
              <a:rPr lang="nl-NL" dirty="0" smtClean="0"/>
              <a:t>Start of verander je een inrichting WABO?</a:t>
            </a:r>
          </a:p>
          <a:p>
            <a:pPr lvl="1"/>
            <a:r>
              <a:rPr lang="nl-NL" dirty="0" smtClean="0"/>
              <a:t>Ja</a:t>
            </a:r>
          </a:p>
          <a:p>
            <a:r>
              <a:rPr lang="nl-NL" dirty="0" smtClean="0"/>
              <a:t>Is het wel een inrichting in  de zin WM?</a:t>
            </a:r>
          </a:p>
          <a:p>
            <a:pPr lvl="1"/>
            <a:r>
              <a:rPr lang="nl-NL" dirty="0" smtClean="0"/>
              <a:t>Ja</a:t>
            </a:r>
          </a:p>
          <a:p>
            <a:r>
              <a:rPr lang="nl-NL" dirty="0" err="1" smtClean="0"/>
              <a:t>Vergunningsplichtig</a:t>
            </a:r>
            <a:r>
              <a:rPr lang="nl-NL" dirty="0" smtClean="0"/>
              <a:t>?</a:t>
            </a:r>
          </a:p>
          <a:p>
            <a:pPr lvl="1"/>
            <a:r>
              <a:rPr lang="nl-NL" dirty="0" smtClean="0"/>
              <a:t>IPPC?</a:t>
            </a:r>
          </a:p>
          <a:p>
            <a:r>
              <a:rPr lang="nl-NL" dirty="0"/>
              <a:t>6 hoofdgroepen:</a:t>
            </a:r>
          </a:p>
          <a:p>
            <a:pPr lvl="2"/>
            <a:r>
              <a:rPr lang="nl-NL" dirty="0">
                <a:hlinkClick r:id="rId2"/>
              </a:rPr>
              <a:t>energie </a:t>
            </a:r>
            <a:r>
              <a:rPr lang="nl-NL" dirty="0" smtClean="0">
                <a:hlinkClick r:id="rId2"/>
              </a:rPr>
              <a:t>industrie</a:t>
            </a:r>
            <a:r>
              <a:rPr lang="nl-NL" dirty="0" smtClean="0"/>
              <a:t>						Energiecentrales</a:t>
            </a:r>
            <a:endParaRPr lang="nl-NL" dirty="0"/>
          </a:p>
          <a:p>
            <a:pPr lvl="2"/>
            <a:r>
              <a:rPr lang="nl-NL" dirty="0">
                <a:hlinkClick r:id="rId3"/>
              </a:rPr>
              <a:t>productie en verwerking van </a:t>
            </a:r>
            <a:r>
              <a:rPr lang="nl-NL" dirty="0" smtClean="0">
                <a:hlinkClick r:id="rId3"/>
              </a:rPr>
              <a:t>metalen</a:t>
            </a:r>
            <a:r>
              <a:rPr lang="nl-NL" dirty="0" smtClean="0"/>
              <a:t>			Hoogovens e.d.</a:t>
            </a:r>
            <a:endParaRPr lang="nl-NL" dirty="0"/>
          </a:p>
          <a:p>
            <a:pPr lvl="2"/>
            <a:r>
              <a:rPr lang="nl-NL" dirty="0">
                <a:hlinkClick r:id="rId4"/>
              </a:rPr>
              <a:t>mineralen </a:t>
            </a:r>
            <a:r>
              <a:rPr lang="nl-NL" dirty="0" smtClean="0">
                <a:hlinkClick r:id="rId4"/>
              </a:rPr>
              <a:t>industrie</a:t>
            </a:r>
            <a:r>
              <a:rPr lang="nl-NL" dirty="0" smtClean="0"/>
              <a:t>					Cement, glasfabrieken</a:t>
            </a:r>
            <a:endParaRPr lang="nl-NL" dirty="0"/>
          </a:p>
          <a:p>
            <a:pPr lvl="2"/>
            <a:r>
              <a:rPr lang="nl-NL" dirty="0">
                <a:hlinkClick r:id="rId5"/>
              </a:rPr>
              <a:t>chemische </a:t>
            </a:r>
            <a:r>
              <a:rPr lang="nl-NL" dirty="0" smtClean="0">
                <a:hlinkClick r:id="rId5"/>
              </a:rPr>
              <a:t>industrie</a:t>
            </a:r>
            <a:r>
              <a:rPr lang="nl-NL" dirty="0" smtClean="0"/>
              <a:t>					Cl, Br, I verbindingen</a:t>
            </a:r>
            <a:endParaRPr lang="nl-NL" dirty="0"/>
          </a:p>
          <a:p>
            <a:pPr lvl="2"/>
            <a:r>
              <a:rPr lang="nl-NL" dirty="0" smtClean="0">
                <a:hlinkClick r:id="rId6"/>
              </a:rPr>
              <a:t>Afvalbeheer</a:t>
            </a:r>
            <a:r>
              <a:rPr lang="nl-NL" dirty="0" smtClean="0"/>
              <a:t>						Afvalverbranding</a:t>
            </a:r>
            <a:endParaRPr lang="nl-NL" dirty="0"/>
          </a:p>
          <a:p>
            <a:pPr lvl="2"/>
            <a:r>
              <a:rPr lang="nl-NL" dirty="0" smtClean="0"/>
              <a:t>Overige waaronder &gt;&gt;&gt; dieren				Slachtkuikens			</a:t>
            </a:r>
          </a:p>
          <a:p>
            <a:endParaRPr lang="nl-NL" dirty="0" smtClean="0"/>
          </a:p>
          <a:p>
            <a:endParaRPr lang="nl-NL" dirty="0"/>
          </a:p>
        </p:txBody>
      </p:sp>
      <p:pic>
        <p:nvPicPr>
          <p:cNvPr id="4" name="Afbeelding 3"/>
          <p:cNvPicPr>
            <a:picLocks noChangeAspect="1"/>
          </p:cNvPicPr>
          <p:nvPr/>
        </p:nvPicPr>
        <p:blipFill>
          <a:blip r:embed="rId7"/>
          <a:stretch>
            <a:fillRect/>
          </a:stretch>
        </p:blipFill>
        <p:spPr>
          <a:xfrm>
            <a:off x="7164288" y="404664"/>
            <a:ext cx="1872369" cy="1942608"/>
          </a:xfrm>
          <a:prstGeom prst="rect">
            <a:avLst/>
          </a:prstGeom>
        </p:spPr>
      </p:pic>
    </p:spTree>
    <p:extLst>
      <p:ext uri="{BB962C8B-B14F-4D97-AF65-F5344CB8AC3E}">
        <p14:creationId xmlns:p14="http://schemas.microsoft.com/office/powerpoint/2010/main" val="26020872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53371" y="128030"/>
            <a:ext cx="6347713" cy="1320800"/>
          </a:xfrm>
        </p:spPr>
        <p:txBody>
          <a:bodyPr/>
          <a:lstStyle/>
          <a:p>
            <a:r>
              <a:rPr lang="nl-NL" dirty="0" smtClean="0"/>
              <a:t>IPPC </a:t>
            </a:r>
            <a:br>
              <a:rPr lang="nl-NL" dirty="0" smtClean="0"/>
            </a:br>
            <a:r>
              <a:rPr lang="nl-NL" dirty="0" smtClean="0"/>
              <a:t>6 categorieën</a:t>
            </a:r>
            <a:endParaRPr lang="nl-NL" dirty="0"/>
          </a:p>
        </p:txBody>
      </p:sp>
      <p:pic>
        <p:nvPicPr>
          <p:cNvPr id="2050" name="Picture 2" descr="http://paulusjansen.sp.nl/weblog/files/home/sp/public_html/include/weblogs/wp-content/blogs.dir/2/files/2008/10/kolencentra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62257" y="128030"/>
            <a:ext cx="2494663" cy="178287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img0.duurzaamgeproduceerd.nl/upload/dp_32vm0spz/images/news/tweede_test_nieuw_type_hoogoven_succesvol_1_Dc656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00936" y="128030"/>
            <a:ext cx="3287489" cy="178863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www.dongenice.nl/wp-content/uploads/2014/11/ardagh-group-dongenice-hoofdsponso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8522" y="1944219"/>
            <a:ext cx="4699903" cy="2643696"/>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mms.businesswire.com/media/20130531005452/en/370903/5/Singapore_Chemical_Plant_Expansion_photo.jpg"/>
          <p:cNvPicPr>
            <a:picLocks noGrp="1" noChangeAspect="1" noChangeArrowheads="1"/>
          </p:cNvPicPr>
          <p:nvPr>
            <p:ph idx="1"/>
          </p:nvPr>
        </p:nvPicPr>
        <p:blipFill>
          <a:blip r:embed="rId5" cstate="print">
            <a:extLst>
              <a:ext uri="{28A0092B-C50C-407E-A947-70E740481C1C}">
                <a14:useLocalDpi xmlns:a14="http://schemas.microsoft.com/office/drawing/2010/main" val="0"/>
              </a:ext>
            </a:extLst>
          </a:blip>
          <a:srcRect/>
          <a:stretch>
            <a:fillRect/>
          </a:stretch>
        </p:blipFill>
        <p:spPr bwMode="auto">
          <a:xfrm>
            <a:off x="2865785" y="4669908"/>
            <a:ext cx="6122640" cy="2177598"/>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ec.europa.eu/dgs/jrc/site_images/normal_4890.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9512" y="4869160"/>
            <a:ext cx="2637794" cy="1978346"/>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http://hanslcv.files.wordpress.com/2011/05/megastal_heijmans.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79512" y="1944219"/>
            <a:ext cx="4054279" cy="2643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62874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Frietkraam: aangewezen in het </a:t>
            </a:r>
            <a:r>
              <a:rPr lang="nl-NL" dirty="0" err="1" smtClean="0"/>
              <a:t>Bor</a:t>
            </a:r>
            <a:r>
              <a:rPr lang="nl-NL" dirty="0" smtClean="0"/>
              <a:t>?</a:t>
            </a:r>
            <a:endParaRPr lang="nl-NL" dirty="0"/>
          </a:p>
        </p:txBody>
      </p:sp>
      <p:sp>
        <p:nvSpPr>
          <p:cNvPr id="3" name="Tijdelijke aanduiding voor inhoud 2"/>
          <p:cNvSpPr>
            <a:spLocks noGrp="1"/>
          </p:cNvSpPr>
          <p:nvPr>
            <p:ph idx="1"/>
          </p:nvPr>
        </p:nvSpPr>
        <p:spPr/>
        <p:txBody>
          <a:bodyPr>
            <a:normAutofit fontScale="77500" lnSpcReduction="20000"/>
          </a:bodyPr>
          <a:lstStyle/>
          <a:p>
            <a:r>
              <a:rPr lang="nl-NL" dirty="0" smtClean="0"/>
              <a:t>Bijlage </a:t>
            </a:r>
            <a:r>
              <a:rPr lang="nl-NL" dirty="0"/>
              <a:t>I </a:t>
            </a:r>
            <a:r>
              <a:rPr lang="nl-NL" dirty="0" err="1" smtClean="0"/>
              <a:t>Bor</a:t>
            </a:r>
            <a:r>
              <a:rPr lang="nl-NL" dirty="0" smtClean="0"/>
              <a:t>, onderdeel C</a:t>
            </a:r>
          </a:p>
          <a:p>
            <a:r>
              <a:rPr lang="nl-NL" dirty="0" smtClean="0"/>
              <a:t>categorie </a:t>
            </a:r>
            <a:r>
              <a:rPr lang="nl-NL" dirty="0"/>
              <a:t>9 en mogelijk categorie 18 zijn van toepassing op een friet- of viskraam.</a:t>
            </a:r>
          </a:p>
          <a:p>
            <a:pPr lvl="1"/>
            <a:r>
              <a:rPr lang="nl-NL" dirty="0"/>
              <a:t>Categorie 9, onderdeel 9.1.a betreft een inrichting voor het vervaardigen, bewerken, verwerken opslaan of overslaan van vlees of vleeswaren.</a:t>
            </a:r>
          </a:p>
          <a:p>
            <a:pPr lvl="1"/>
            <a:r>
              <a:rPr lang="nl-NL" dirty="0"/>
              <a:t>Categorie 9, onderdeel 9.1.b betreft een inrichting voor het bewerken, verwerken, opslaan of overslaan van vis, weekdieren, schaaldieren of producten die bij de bewerking of verwerking daarvan vrijkomen.</a:t>
            </a:r>
          </a:p>
          <a:p>
            <a:pPr lvl="1"/>
            <a:r>
              <a:rPr lang="nl-NL" dirty="0"/>
              <a:t>Categorie 9, onderdeel 9.1.d betreft het vervaardigen, bewerken of verwerken van voedingsmiddelen, genotmiddelen of grondstoffen daarvoor;</a:t>
            </a:r>
          </a:p>
          <a:p>
            <a:pPr lvl="1"/>
            <a:r>
              <a:rPr lang="nl-NL" dirty="0"/>
              <a:t>Categorie, onderdeel 18.1 gaat om hotels, restaurants, pensions, cafés, cafetaria's, snackbars en discotheken, alsmede aanverwante inrichtingen waar tegen vergoeding logies worden verstrekt, dranken worden geschonken of spijzen voor directe consumptie worden bereid of </a:t>
            </a:r>
            <a:r>
              <a:rPr lang="nl-NL" dirty="0" smtClean="0"/>
              <a:t>verstrekt.</a:t>
            </a:r>
          </a:p>
          <a:p>
            <a:r>
              <a:rPr lang="nl-NL" dirty="0" smtClean="0"/>
              <a:t>De laatste </a:t>
            </a:r>
            <a:r>
              <a:rPr lang="nl-NL" dirty="0" err="1" smtClean="0"/>
              <a:t>bullit</a:t>
            </a:r>
            <a:r>
              <a:rPr lang="nl-NL" dirty="0" smtClean="0"/>
              <a:t> binnen zo’n categorie zegt of het een type C inrichting is. </a:t>
            </a:r>
          </a:p>
          <a:p>
            <a:pPr lvl="1"/>
            <a:r>
              <a:rPr lang="nl-NL" dirty="0" smtClean="0"/>
              <a:t>In dit geval niet: dus A of B</a:t>
            </a:r>
          </a:p>
          <a:p>
            <a:pPr lvl="1"/>
            <a:endParaRPr lang="nl-NL" dirty="0"/>
          </a:p>
        </p:txBody>
      </p:sp>
      <p:pic>
        <p:nvPicPr>
          <p:cNvPr id="4" name="Afbeelding 3"/>
          <p:cNvPicPr>
            <a:picLocks noChangeAspect="1"/>
          </p:cNvPicPr>
          <p:nvPr/>
        </p:nvPicPr>
        <p:blipFill>
          <a:blip r:embed="rId2"/>
          <a:stretch>
            <a:fillRect/>
          </a:stretch>
        </p:blipFill>
        <p:spPr>
          <a:xfrm>
            <a:off x="7164288" y="404664"/>
            <a:ext cx="1872369" cy="1942608"/>
          </a:xfrm>
          <a:prstGeom prst="rect">
            <a:avLst/>
          </a:prstGeom>
        </p:spPr>
      </p:pic>
    </p:spTree>
    <p:extLst>
      <p:ext uri="{BB962C8B-B14F-4D97-AF65-F5344CB8AC3E}">
        <p14:creationId xmlns:p14="http://schemas.microsoft.com/office/powerpoint/2010/main" val="31183941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Bevoegd gezag</a:t>
            </a:r>
            <a:endParaRPr lang="nl-NL" dirty="0"/>
          </a:p>
        </p:txBody>
      </p:sp>
      <p:sp>
        <p:nvSpPr>
          <p:cNvPr id="3" name="Tijdelijke aanduiding voor inhoud 2"/>
          <p:cNvSpPr>
            <a:spLocks noGrp="1"/>
          </p:cNvSpPr>
          <p:nvPr>
            <p:ph idx="1"/>
          </p:nvPr>
        </p:nvSpPr>
        <p:spPr/>
        <p:txBody>
          <a:bodyPr/>
          <a:lstStyle/>
          <a:p>
            <a:r>
              <a:rPr lang="nl-NL" dirty="0" smtClean="0"/>
              <a:t>Altijd B&amp;W tenzij</a:t>
            </a:r>
            <a:endParaRPr lang="nl-NL" dirty="0"/>
          </a:p>
        </p:txBody>
      </p:sp>
    </p:spTree>
    <p:extLst>
      <p:ext uri="{BB962C8B-B14F-4D97-AF65-F5344CB8AC3E}">
        <p14:creationId xmlns:p14="http://schemas.microsoft.com/office/powerpoint/2010/main" val="13104191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Cat A of B?</a:t>
            </a:r>
            <a:endParaRPr lang="nl-NL" dirty="0"/>
          </a:p>
        </p:txBody>
      </p:sp>
      <p:sp>
        <p:nvSpPr>
          <p:cNvPr id="3" name="Tijdelijke aanduiding voor inhoud 2"/>
          <p:cNvSpPr>
            <a:spLocks noGrp="1"/>
          </p:cNvSpPr>
          <p:nvPr>
            <p:ph idx="1"/>
          </p:nvPr>
        </p:nvSpPr>
        <p:spPr>
          <a:xfrm>
            <a:off x="539552" y="1375968"/>
            <a:ext cx="7776864" cy="5221384"/>
          </a:xfrm>
        </p:spPr>
        <p:txBody>
          <a:bodyPr>
            <a:noAutofit/>
          </a:bodyPr>
          <a:lstStyle/>
          <a:p>
            <a:r>
              <a:rPr lang="nl-NL" sz="1050" dirty="0" smtClean="0"/>
              <a:t>Naar </a:t>
            </a:r>
            <a:r>
              <a:rPr lang="nl-NL" sz="1050" dirty="0" err="1" smtClean="0"/>
              <a:t>Barim</a:t>
            </a:r>
            <a:r>
              <a:rPr lang="nl-NL" sz="1050" dirty="0" smtClean="0"/>
              <a:t> (artikel 1.2)</a:t>
            </a:r>
          </a:p>
          <a:p>
            <a:r>
              <a:rPr lang="nl-NL" sz="1050" i="1" dirty="0" smtClean="0"/>
              <a:t>inrichting </a:t>
            </a:r>
            <a:r>
              <a:rPr lang="nl-NL" sz="1050" i="1" dirty="0"/>
              <a:t>type A:</a:t>
            </a:r>
            <a:r>
              <a:rPr lang="nl-NL" sz="1050" dirty="0"/>
              <a:t> een inrichting:</a:t>
            </a:r>
          </a:p>
          <a:p>
            <a:r>
              <a:rPr lang="nl-NL" sz="600" b="1" dirty="0" err="1"/>
              <a:t>a.</a:t>
            </a:r>
            <a:r>
              <a:rPr lang="nl-NL" sz="600" dirty="0" err="1"/>
              <a:t>waarvoor</a:t>
            </a:r>
            <a:r>
              <a:rPr lang="nl-NL" sz="600" dirty="0"/>
              <a:t> geen omgevingsvergunning is vereist voor een activiteit als bedoeld in </a:t>
            </a:r>
            <a:r>
              <a:rPr lang="nl-NL" sz="600" u="sng" dirty="0">
                <a:hlinkClick r:id="rId2"/>
              </a:rPr>
              <a:t>artikel 2.1, eerste lid, onder e, van de Wet algemene bepalingen omgevingsrecht</a:t>
            </a:r>
            <a:r>
              <a:rPr lang="nl-NL" sz="600" dirty="0"/>
              <a:t>;</a:t>
            </a:r>
          </a:p>
          <a:p>
            <a:r>
              <a:rPr lang="nl-NL" sz="600" b="1" dirty="0" err="1"/>
              <a:t>b.</a:t>
            </a:r>
            <a:r>
              <a:rPr lang="nl-NL" sz="600" dirty="0" err="1"/>
              <a:t>waar</a:t>
            </a:r>
            <a:r>
              <a:rPr lang="nl-NL" sz="600" dirty="0"/>
              <a:t>, indien binnen een afstand van 50 meter van de grens van de inrichting gevoelige objecten aanwezig zijn, in de periode tussen 19.00 en 7.00 uur gemiddeld vier of minder transportbewegingen, als bedoeld in </a:t>
            </a:r>
            <a:r>
              <a:rPr lang="nl-NL" sz="600" u="sng" dirty="0">
                <a:hlinkClick r:id="rId3"/>
              </a:rPr>
              <a:t>artikel 1.11, eerste lid</a:t>
            </a:r>
            <a:r>
              <a:rPr lang="nl-NL" sz="600" dirty="0"/>
              <a:t>, plaatsvinden met motorvoertuigen waarvan de massa van het ledig voertuig vermeerderd met het laadvermogen meer dan 3500 kilogram is;</a:t>
            </a:r>
          </a:p>
          <a:p>
            <a:r>
              <a:rPr lang="nl-NL" sz="600" b="1" dirty="0" err="1"/>
              <a:t>c.</a:t>
            </a:r>
            <a:r>
              <a:rPr lang="nl-NL" sz="600" dirty="0" err="1"/>
              <a:t>waarbij</a:t>
            </a:r>
            <a:r>
              <a:rPr lang="nl-NL" sz="600" dirty="0"/>
              <a:t> mede op basis van de aard van de inrichting, niet aannemelijk is dat in enig vertrek van de inrichting het equivalente geluidsniveau (</a:t>
            </a:r>
            <a:r>
              <a:rPr lang="nl-NL" sz="600" dirty="0" err="1"/>
              <a:t>Leq</a:t>
            </a:r>
            <a:r>
              <a:rPr lang="nl-NL" sz="600" dirty="0"/>
              <a:t>) veroorzaakt door de ten gehore gebrachte muziek in de representatieve bedrijfssituatie, meer bedraagt dan:</a:t>
            </a:r>
          </a:p>
          <a:p>
            <a:pPr lvl="1"/>
            <a:r>
              <a:rPr lang="nl-NL" sz="500" b="1" dirty="0"/>
              <a:t>1°.</a:t>
            </a:r>
            <a:r>
              <a:rPr lang="nl-NL" sz="500" dirty="0"/>
              <a:t>70 dB(A), indien dit vertrek in- of </a:t>
            </a:r>
            <a:r>
              <a:rPr lang="nl-NL" sz="500" dirty="0" err="1"/>
              <a:t>aanpandig</a:t>
            </a:r>
            <a:r>
              <a:rPr lang="nl-NL" sz="500" dirty="0"/>
              <a:t> is gelegen met gevoelige gebouwen;</a:t>
            </a:r>
          </a:p>
          <a:p>
            <a:pPr lvl="1"/>
            <a:r>
              <a:rPr lang="nl-NL" sz="500" b="1" dirty="0"/>
              <a:t>2°.</a:t>
            </a:r>
            <a:r>
              <a:rPr lang="nl-NL" sz="500" dirty="0"/>
              <a:t>80 dB(A), indien onderdeel 1° niet van toepassing is;</a:t>
            </a:r>
          </a:p>
          <a:p>
            <a:r>
              <a:rPr lang="nl-NL" sz="600" b="1" dirty="0" err="1"/>
              <a:t>d.</a:t>
            </a:r>
            <a:r>
              <a:rPr lang="nl-NL" sz="600" dirty="0" err="1"/>
              <a:t>waar</a:t>
            </a:r>
            <a:r>
              <a:rPr lang="nl-NL" sz="600" dirty="0"/>
              <a:t> in de buitenlucht of op een open terrein van de inrichting geen muziek ten gehore wordt gebracht;</a:t>
            </a:r>
          </a:p>
          <a:p>
            <a:r>
              <a:rPr lang="nl-NL" sz="600" b="1" dirty="0" err="1"/>
              <a:t>e.</a:t>
            </a:r>
            <a:r>
              <a:rPr lang="nl-NL" sz="600" dirty="0" err="1"/>
              <a:t>waar</a:t>
            </a:r>
            <a:r>
              <a:rPr lang="nl-NL" sz="600" dirty="0"/>
              <a:t> in de buitenlucht geen oefenterrein voor motorvoertuigen aanwezig is;</a:t>
            </a:r>
          </a:p>
          <a:p>
            <a:r>
              <a:rPr lang="nl-NL" sz="600" b="1" dirty="0" err="1"/>
              <a:t>f.</a:t>
            </a:r>
            <a:r>
              <a:rPr lang="nl-NL" sz="600" dirty="0" err="1"/>
              <a:t>waar</a:t>
            </a:r>
            <a:r>
              <a:rPr lang="nl-NL" sz="600" dirty="0"/>
              <a:t> geen koelinstallatie aanwezig is die volgens de gebruiksaanwijzing behoort te zijn gevuld met meer dan 30 kilogram koudemiddel; en</a:t>
            </a:r>
          </a:p>
          <a:p>
            <a:r>
              <a:rPr lang="nl-NL" sz="600" b="1" dirty="0" err="1"/>
              <a:t>g.</a:t>
            </a:r>
            <a:r>
              <a:rPr lang="nl-NL" sz="600" dirty="0" err="1"/>
              <a:t>waar</a:t>
            </a:r>
            <a:r>
              <a:rPr lang="nl-NL" sz="600" dirty="0"/>
              <a:t> geen activiteiten worden verricht met afvalstoffen die van buiten de inrichting afkomstig zijn;</a:t>
            </a:r>
          </a:p>
          <a:p>
            <a:r>
              <a:rPr lang="nl-NL" sz="600" b="1" dirty="0" err="1"/>
              <a:t>h.</a:t>
            </a:r>
            <a:r>
              <a:rPr lang="nl-NL" sz="600" dirty="0" err="1"/>
              <a:t>waarbinnen</a:t>
            </a:r>
            <a:r>
              <a:rPr lang="nl-NL" sz="600" dirty="0"/>
              <a:t> </a:t>
            </a:r>
            <a:r>
              <a:rPr lang="nl-NL" sz="1000" b="1" dirty="0"/>
              <a:t>geen van de in </a:t>
            </a:r>
            <a:r>
              <a:rPr lang="nl-NL" sz="1000" b="1" u="sng" dirty="0">
                <a:hlinkClick r:id="rId4"/>
              </a:rPr>
              <a:t>hoofdstukken 3</a:t>
            </a:r>
            <a:r>
              <a:rPr lang="nl-NL" sz="1000" b="1" dirty="0"/>
              <a:t> en </a:t>
            </a:r>
            <a:r>
              <a:rPr lang="nl-NL" sz="1000" b="1" u="sng" dirty="0">
                <a:hlinkClick r:id="rId5"/>
              </a:rPr>
              <a:t>4</a:t>
            </a:r>
            <a:r>
              <a:rPr lang="nl-NL" sz="600" dirty="0"/>
              <a:t> alsmede de in de hoofdstukken 3 en 4 van de Regeling algemene regels voor inrichtingen milieubeheer genoemde activiteiten of slechts één of meer van de volgende activiteiten dan wel deelactiviteiten worden verricht:</a:t>
            </a:r>
          </a:p>
          <a:p>
            <a:pPr lvl="1"/>
            <a:r>
              <a:rPr lang="nl-NL" sz="500" b="1" dirty="0"/>
              <a:t>1°.</a:t>
            </a:r>
            <a:r>
              <a:rPr lang="nl-NL" sz="500" dirty="0"/>
              <a:t>het vervaardigen van voedingsmiddelen voor personen die wonen of werken in de inrichting;</a:t>
            </a:r>
          </a:p>
          <a:p>
            <a:r>
              <a:rPr lang="nl-NL" sz="1000" i="1" dirty="0" smtClean="0"/>
              <a:t>inrichting </a:t>
            </a:r>
            <a:r>
              <a:rPr lang="nl-NL" sz="1000" i="1" dirty="0"/>
              <a:t>type B:</a:t>
            </a:r>
            <a:r>
              <a:rPr lang="nl-NL" sz="1000" dirty="0"/>
              <a:t> een inrichting waarvoor geen omgevingsvergunning is vereist voor een activiteit als bedoeld in </a:t>
            </a:r>
            <a:r>
              <a:rPr lang="nl-NL" sz="1000" u="sng" dirty="0">
                <a:hlinkClick r:id="rId2"/>
              </a:rPr>
              <a:t>artikel 2.1, eerste lid, onder e, van de Wet algemene bepalingen omgevingsrecht</a:t>
            </a:r>
            <a:r>
              <a:rPr lang="nl-NL" sz="1000" dirty="0"/>
              <a:t> en die geen inrichting type A is;</a:t>
            </a:r>
          </a:p>
          <a:p>
            <a:r>
              <a:rPr lang="nl-NL" sz="1200" i="1" dirty="0"/>
              <a:t>inrichting type C:</a:t>
            </a:r>
            <a:r>
              <a:rPr lang="nl-NL" sz="1200" dirty="0"/>
              <a:t> een inrichting die behoort tot een categorie van inrichtingen die op grond van </a:t>
            </a:r>
            <a:r>
              <a:rPr lang="nl-NL" sz="1200" u="sng" dirty="0">
                <a:hlinkClick r:id="rId6"/>
              </a:rPr>
              <a:t>artikel 1.1, derde lid, van de Wet algemene bepalingen omgevingsrecht</a:t>
            </a:r>
            <a:r>
              <a:rPr lang="nl-NL" sz="1200" dirty="0"/>
              <a:t> is aangewezen</a:t>
            </a:r>
            <a:r>
              <a:rPr lang="nl-NL" sz="1200" dirty="0" smtClean="0"/>
              <a:t>;</a:t>
            </a:r>
            <a:endParaRPr lang="nl-NL" sz="900" dirty="0"/>
          </a:p>
        </p:txBody>
      </p:sp>
      <p:pic>
        <p:nvPicPr>
          <p:cNvPr id="4" name="Afbeelding 3"/>
          <p:cNvPicPr>
            <a:picLocks noChangeAspect="1"/>
          </p:cNvPicPr>
          <p:nvPr/>
        </p:nvPicPr>
        <p:blipFill>
          <a:blip r:embed="rId7"/>
          <a:stretch>
            <a:fillRect/>
          </a:stretch>
        </p:blipFill>
        <p:spPr>
          <a:xfrm>
            <a:off x="7164288" y="404664"/>
            <a:ext cx="1872369" cy="1942608"/>
          </a:xfrm>
          <a:prstGeom prst="rect">
            <a:avLst/>
          </a:prstGeom>
        </p:spPr>
      </p:pic>
    </p:spTree>
    <p:extLst>
      <p:ext uri="{BB962C8B-B14F-4D97-AF65-F5344CB8AC3E}">
        <p14:creationId xmlns:p14="http://schemas.microsoft.com/office/powerpoint/2010/main" val="2828421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smtClean="0"/>
              <a:t>Barim</a:t>
            </a:r>
            <a:r>
              <a:rPr lang="nl-NL" dirty="0" smtClean="0"/>
              <a:t> </a:t>
            </a:r>
            <a:r>
              <a:rPr lang="nl-NL" dirty="0" err="1" smtClean="0"/>
              <a:t>hfts</a:t>
            </a:r>
            <a:r>
              <a:rPr lang="nl-NL" dirty="0" smtClean="0"/>
              <a:t> 3</a:t>
            </a:r>
            <a:endParaRPr lang="nl-NL" dirty="0"/>
          </a:p>
        </p:txBody>
      </p:sp>
      <p:sp>
        <p:nvSpPr>
          <p:cNvPr id="3" name="Tijdelijke aanduiding voor inhoud 2"/>
          <p:cNvSpPr>
            <a:spLocks noGrp="1"/>
          </p:cNvSpPr>
          <p:nvPr>
            <p:ph idx="1"/>
          </p:nvPr>
        </p:nvSpPr>
        <p:spPr/>
        <p:txBody>
          <a:bodyPr/>
          <a:lstStyle/>
          <a:p>
            <a:r>
              <a:rPr lang="nl-NL" b="1" dirty="0"/>
              <a:t>Afdeling 3.6. Voedingsmiddelen</a:t>
            </a:r>
          </a:p>
          <a:p>
            <a:r>
              <a:rPr lang="nl-NL" b="1" dirty="0"/>
              <a:t>§ 3.6.1. Bereiden van voedingsmiddelen</a:t>
            </a:r>
          </a:p>
          <a:p>
            <a:r>
              <a:rPr lang="nl-NL" dirty="0" smtClean="0"/>
              <a:t>Deze </a:t>
            </a:r>
            <a:r>
              <a:rPr lang="nl-NL" dirty="0"/>
              <a:t>paragraaf is van toepassing op het bereiden van voedingsmiddelen met:</a:t>
            </a:r>
          </a:p>
          <a:p>
            <a:pPr lvl="1"/>
            <a:r>
              <a:rPr lang="nl-NL" b="1" dirty="0" err="1"/>
              <a:t>a.</a:t>
            </a:r>
            <a:r>
              <a:rPr lang="nl-NL" dirty="0" err="1"/>
              <a:t>keukenapparatuur</a:t>
            </a:r>
            <a:r>
              <a:rPr lang="nl-NL" dirty="0"/>
              <a:t>;</a:t>
            </a:r>
          </a:p>
          <a:p>
            <a:pPr lvl="1"/>
            <a:r>
              <a:rPr lang="nl-NL" b="1" dirty="0" err="1"/>
              <a:t>b.</a:t>
            </a:r>
            <a:r>
              <a:rPr lang="nl-NL" dirty="0" err="1"/>
              <a:t>grootkeukenapparatuur</a:t>
            </a:r>
            <a:r>
              <a:rPr lang="nl-NL" dirty="0"/>
              <a:t>;</a:t>
            </a:r>
          </a:p>
          <a:p>
            <a:endParaRPr lang="nl-NL" dirty="0" smtClean="0"/>
          </a:p>
          <a:p>
            <a:r>
              <a:rPr lang="nl-NL" dirty="0" smtClean="0"/>
              <a:t>Dat doe je wel in de Mac, dus geen Cat a maar </a:t>
            </a:r>
            <a:r>
              <a:rPr lang="nl-NL" b="1" dirty="0" smtClean="0"/>
              <a:t>CAT B</a:t>
            </a:r>
            <a:endParaRPr lang="nl-NL" b="1" dirty="0"/>
          </a:p>
        </p:txBody>
      </p:sp>
    </p:spTree>
    <p:extLst>
      <p:ext uri="{BB962C8B-B14F-4D97-AF65-F5344CB8AC3E}">
        <p14:creationId xmlns:p14="http://schemas.microsoft.com/office/powerpoint/2010/main" val="35772484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Cat C= </a:t>
            </a:r>
            <a:r>
              <a:rPr lang="nl-NL" dirty="0" err="1" smtClean="0"/>
              <a:t>Vergunningsplichtig</a:t>
            </a:r>
            <a:endParaRPr lang="nl-NL" dirty="0"/>
          </a:p>
        </p:txBody>
      </p:sp>
      <p:sp>
        <p:nvSpPr>
          <p:cNvPr id="3" name="Tijdelijke aanduiding voor inhoud 2"/>
          <p:cNvSpPr>
            <a:spLocks noGrp="1"/>
          </p:cNvSpPr>
          <p:nvPr>
            <p:ph idx="1"/>
          </p:nvPr>
        </p:nvSpPr>
        <p:spPr/>
        <p:txBody>
          <a:bodyPr/>
          <a:lstStyle/>
          <a:p>
            <a:r>
              <a:rPr lang="nl-NL" dirty="0" smtClean="0"/>
              <a:t>Welke regels?</a:t>
            </a:r>
          </a:p>
          <a:p>
            <a:r>
              <a:rPr lang="nl-NL" dirty="0" smtClean="0"/>
              <a:t>BARIM:</a:t>
            </a:r>
          </a:p>
          <a:p>
            <a:pPr lvl="1"/>
            <a:endParaRPr lang="nl-NL" dirty="0"/>
          </a:p>
        </p:txBody>
      </p:sp>
    </p:spTree>
    <p:extLst>
      <p:ext uri="{BB962C8B-B14F-4D97-AF65-F5344CB8AC3E}">
        <p14:creationId xmlns:p14="http://schemas.microsoft.com/office/powerpoint/2010/main" val="20243660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467544" y="-111893"/>
            <a:ext cx="8229600" cy="1143000"/>
          </a:xfrm>
        </p:spPr>
        <p:txBody>
          <a:bodyPr/>
          <a:lstStyle/>
          <a:p>
            <a:pPr algn="ctr"/>
            <a:r>
              <a:rPr lang="nl-NL" dirty="0" smtClean="0"/>
              <a:t>STAPPENPLAN  </a:t>
            </a:r>
            <a:endParaRPr lang="nl-NL" dirty="0"/>
          </a:p>
        </p:txBody>
      </p:sp>
      <p:sp>
        <p:nvSpPr>
          <p:cNvPr id="4" name="Rechthoek 3"/>
          <p:cNvSpPr/>
          <p:nvPr/>
        </p:nvSpPr>
        <p:spPr>
          <a:xfrm>
            <a:off x="2699792" y="1950046"/>
            <a:ext cx="4104456"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solidFill>
                  <a:srgbClr val="FFFF00"/>
                </a:solidFill>
              </a:rPr>
              <a:t>IS HET WEL EEN INRICHTING?</a:t>
            </a:r>
            <a:endParaRPr lang="nl-NL" dirty="0">
              <a:solidFill>
                <a:srgbClr val="FFFF00"/>
              </a:solidFill>
            </a:endParaRPr>
          </a:p>
        </p:txBody>
      </p:sp>
      <p:sp>
        <p:nvSpPr>
          <p:cNvPr id="5" name="Rechthoek 4"/>
          <p:cNvSpPr/>
          <p:nvPr/>
        </p:nvSpPr>
        <p:spPr>
          <a:xfrm>
            <a:off x="2699792" y="2886150"/>
            <a:ext cx="4176464"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solidFill>
                  <a:srgbClr val="FFFF00"/>
                </a:solidFill>
              </a:rPr>
              <a:t>IS HET EEN al dan niet een VERGUNNINGSPLICHTIGE INRICHTING (=Cat C)? </a:t>
            </a:r>
            <a:endParaRPr lang="nl-NL" dirty="0">
              <a:solidFill>
                <a:srgbClr val="FFFF00"/>
              </a:solidFill>
            </a:endParaRPr>
          </a:p>
        </p:txBody>
      </p:sp>
      <p:sp>
        <p:nvSpPr>
          <p:cNvPr id="6" name="PIJL-OMLAAG 5"/>
          <p:cNvSpPr/>
          <p:nvPr/>
        </p:nvSpPr>
        <p:spPr>
          <a:xfrm>
            <a:off x="4492562" y="1477528"/>
            <a:ext cx="295461" cy="41831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p:cNvSpPr/>
          <p:nvPr/>
        </p:nvSpPr>
        <p:spPr>
          <a:xfrm>
            <a:off x="2627784" y="3966270"/>
            <a:ext cx="4176464"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solidFill>
                  <a:srgbClr val="FFFF00"/>
                </a:solidFill>
              </a:rPr>
              <a:t>BIJ WELK BEVOEGD GEZAG </a:t>
            </a:r>
            <a:r>
              <a:rPr lang="nl-NL" dirty="0" err="1" smtClean="0">
                <a:solidFill>
                  <a:srgbClr val="FFFF00"/>
                </a:solidFill>
              </a:rPr>
              <a:t>Bor</a:t>
            </a:r>
            <a:r>
              <a:rPr lang="nl-NL" dirty="0" smtClean="0">
                <a:solidFill>
                  <a:srgbClr val="FFFF00"/>
                </a:solidFill>
              </a:rPr>
              <a:t>?</a:t>
            </a:r>
            <a:endParaRPr lang="nl-NL" dirty="0">
              <a:solidFill>
                <a:srgbClr val="FFFF00"/>
              </a:solidFill>
            </a:endParaRPr>
          </a:p>
        </p:txBody>
      </p:sp>
      <p:sp>
        <p:nvSpPr>
          <p:cNvPr id="10" name="Rechthoek 9"/>
          <p:cNvSpPr/>
          <p:nvPr/>
        </p:nvSpPr>
        <p:spPr>
          <a:xfrm>
            <a:off x="2627784" y="4974382"/>
            <a:ext cx="4176464"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solidFill>
                  <a:srgbClr val="FFFF00"/>
                </a:solidFill>
              </a:rPr>
              <a:t>GEEN CAT C: IS HET CAT A?</a:t>
            </a:r>
          </a:p>
          <a:p>
            <a:pPr algn="ctr"/>
            <a:r>
              <a:rPr lang="nl-NL" dirty="0" smtClean="0">
                <a:solidFill>
                  <a:srgbClr val="FFFF00"/>
                </a:solidFill>
              </a:rPr>
              <a:t>ANDERS MOET HET B ZIJN (MELDING)</a:t>
            </a:r>
            <a:endParaRPr lang="nl-NL" dirty="0">
              <a:solidFill>
                <a:srgbClr val="FFFF00"/>
              </a:solidFill>
            </a:endParaRPr>
          </a:p>
        </p:txBody>
      </p:sp>
      <p:sp>
        <p:nvSpPr>
          <p:cNvPr id="11" name="Rechthoek 10"/>
          <p:cNvSpPr/>
          <p:nvPr/>
        </p:nvSpPr>
        <p:spPr>
          <a:xfrm>
            <a:off x="2591780" y="6021288"/>
            <a:ext cx="4176464"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solidFill>
                  <a:srgbClr val="FFFF00"/>
                </a:solidFill>
              </a:rPr>
              <a:t>WELKE MILIEUVOORSCHRIFTEN GELDEN VOOR CAT A, B OF C?</a:t>
            </a:r>
            <a:endParaRPr lang="nl-NL" dirty="0">
              <a:solidFill>
                <a:srgbClr val="FFFF00"/>
              </a:solidFill>
            </a:endParaRPr>
          </a:p>
        </p:txBody>
      </p:sp>
      <p:sp>
        <p:nvSpPr>
          <p:cNvPr id="12" name="Rechthoek 11"/>
          <p:cNvSpPr/>
          <p:nvPr/>
        </p:nvSpPr>
        <p:spPr>
          <a:xfrm>
            <a:off x="2663788" y="959744"/>
            <a:ext cx="4104456"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solidFill>
                  <a:srgbClr val="FFFF00"/>
                </a:solidFill>
              </a:rPr>
              <a:t>START OF VERANDER JE EEN INRICHTING?</a:t>
            </a:r>
            <a:endParaRPr lang="nl-NL" dirty="0">
              <a:solidFill>
                <a:srgbClr val="FFFF00"/>
              </a:solidFill>
            </a:endParaRPr>
          </a:p>
        </p:txBody>
      </p:sp>
      <p:sp>
        <p:nvSpPr>
          <p:cNvPr id="13" name="PIJL-OMLAAG 12"/>
          <p:cNvSpPr/>
          <p:nvPr/>
        </p:nvSpPr>
        <p:spPr>
          <a:xfrm>
            <a:off x="4479415" y="2454102"/>
            <a:ext cx="295461" cy="41831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PIJL-OMLAAG 13"/>
          <p:cNvSpPr/>
          <p:nvPr/>
        </p:nvSpPr>
        <p:spPr>
          <a:xfrm>
            <a:off x="4532281" y="3619959"/>
            <a:ext cx="295461" cy="41831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PIJL-OMLAAG 14"/>
          <p:cNvSpPr/>
          <p:nvPr/>
        </p:nvSpPr>
        <p:spPr>
          <a:xfrm>
            <a:off x="4492562" y="4593842"/>
            <a:ext cx="295461" cy="41831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PIJL-OMLAAG 15"/>
          <p:cNvSpPr/>
          <p:nvPr/>
        </p:nvSpPr>
        <p:spPr>
          <a:xfrm>
            <a:off x="4519704" y="5564409"/>
            <a:ext cx="295461" cy="41831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Afgeronde rechthoek 1"/>
          <p:cNvSpPr/>
          <p:nvPr/>
        </p:nvSpPr>
        <p:spPr>
          <a:xfrm>
            <a:off x="7297225" y="1031752"/>
            <a:ext cx="914400" cy="360040"/>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solidFill>
                  <a:srgbClr val="FFFF00"/>
                </a:solidFill>
              </a:rPr>
              <a:t>WABO</a:t>
            </a:r>
            <a:endParaRPr lang="nl-NL" dirty="0"/>
          </a:p>
        </p:txBody>
      </p:sp>
      <p:sp>
        <p:nvSpPr>
          <p:cNvPr id="17" name="Afgeronde rechthoek 16"/>
          <p:cNvSpPr/>
          <p:nvPr/>
        </p:nvSpPr>
        <p:spPr>
          <a:xfrm>
            <a:off x="7297225" y="2022054"/>
            <a:ext cx="914400" cy="360040"/>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solidFill>
                  <a:srgbClr val="FFFF00"/>
                </a:solidFill>
              </a:rPr>
              <a:t>WM</a:t>
            </a:r>
            <a:endParaRPr lang="nl-NL" dirty="0"/>
          </a:p>
        </p:txBody>
      </p:sp>
      <p:sp>
        <p:nvSpPr>
          <p:cNvPr id="18" name="Afgeronde rechthoek 17"/>
          <p:cNvSpPr/>
          <p:nvPr/>
        </p:nvSpPr>
        <p:spPr>
          <a:xfrm>
            <a:off x="7297225" y="3066170"/>
            <a:ext cx="914400" cy="360040"/>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solidFill>
                  <a:srgbClr val="FFFF00"/>
                </a:solidFill>
              </a:rPr>
              <a:t>BOR</a:t>
            </a:r>
            <a:endParaRPr lang="nl-NL" dirty="0"/>
          </a:p>
        </p:txBody>
      </p:sp>
      <p:sp>
        <p:nvSpPr>
          <p:cNvPr id="19" name="Afgeronde rechthoek 18"/>
          <p:cNvSpPr/>
          <p:nvPr/>
        </p:nvSpPr>
        <p:spPr>
          <a:xfrm>
            <a:off x="7297225" y="4110286"/>
            <a:ext cx="914400" cy="360040"/>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solidFill>
                  <a:srgbClr val="FFFF00"/>
                </a:solidFill>
              </a:rPr>
              <a:t>BOR</a:t>
            </a:r>
            <a:endParaRPr lang="nl-NL" dirty="0"/>
          </a:p>
        </p:txBody>
      </p:sp>
      <p:sp>
        <p:nvSpPr>
          <p:cNvPr id="20" name="Afgeronde rechthoek 19"/>
          <p:cNvSpPr/>
          <p:nvPr/>
        </p:nvSpPr>
        <p:spPr>
          <a:xfrm>
            <a:off x="7300032" y="5082394"/>
            <a:ext cx="914400" cy="360040"/>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solidFill>
                  <a:srgbClr val="FFFF00"/>
                </a:solidFill>
              </a:rPr>
              <a:t>BARIM</a:t>
            </a:r>
            <a:endParaRPr lang="nl-NL" dirty="0"/>
          </a:p>
        </p:txBody>
      </p:sp>
      <p:sp>
        <p:nvSpPr>
          <p:cNvPr id="21" name="Afgeronde rechthoek 20"/>
          <p:cNvSpPr/>
          <p:nvPr/>
        </p:nvSpPr>
        <p:spPr>
          <a:xfrm>
            <a:off x="7297225" y="6054502"/>
            <a:ext cx="914400" cy="360040"/>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solidFill>
                  <a:srgbClr val="FFFF00"/>
                </a:solidFill>
              </a:rPr>
              <a:t>BARIM</a:t>
            </a:r>
            <a:endParaRPr lang="nl-NL"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dirty="0"/>
          </a:p>
        </p:txBody>
      </p:sp>
      <p:sp>
        <p:nvSpPr>
          <p:cNvPr id="3" name="Tijdelijke aanduiding voor inhoud 2"/>
          <p:cNvSpPr>
            <a:spLocks noGrp="1"/>
          </p:cNvSpPr>
          <p:nvPr>
            <p:ph idx="1"/>
          </p:nvPr>
        </p:nvSpPr>
        <p:spPr/>
        <p:txBody>
          <a:bodyPr/>
          <a:lstStyle/>
          <a:p>
            <a:r>
              <a:rPr lang="nl-NL" dirty="0" smtClean="0"/>
              <a:t>Zoek eens uit:</a:t>
            </a:r>
          </a:p>
          <a:p>
            <a:pPr lvl="1"/>
            <a:r>
              <a:rPr lang="nl-NL" dirty="0" smtClean="0"/>
              <a:t>Garage bedrijf</a:t>
            </a:r>
            <a:endParaRPr lang="nl-NL" dirty="0"/>
          </a:p>
        </p:txBody>
      </p:sp>
    </p:spTree>
    <p:extLst>
      <p:ext uri="{BB962C8B-B14F-4D97-AF65-F5344CB8AC3E}">
        <p14:creationId xmlns:p14="http://schemas.microsoft.com/office/powerpoint/2010/main" val="32435491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Stap 1</a:t>
            </a:r>
            <a:endParaRPr lang="nl-NL" dirty="0"/>
          </a:p>
        </p:txBody>
      </p:sp>
      <p:sp>
        <p:nvSpPr>
          <p:cNvPr id="3" name="Tijdelijke aanduiding voor inhoud 2"/>
          <p:cNvSpPr>
            <a:spLocks noGrp="1"/>
          </p:cNvSpPr>
          <p:nvPr>
            <p:ph idx="1"/>
          </p:nvPr>
        </p:nvSpPr>
        <p:spPr/>
        <p:txBody>
          <a:bodyPr/>
          <a:lstStyle/>
          <a:p>
            <a:r>
              <a:rPr lang="nl-NL" dirty="0" smtClean="0"/>
              <a:t>WABO:</a:t>
            </a:r>
          </a:p>
          <a:p>
            <a:r>
              <a:rPr lang="nl-NL" i="1" dirty="0">
                <a:solidFill>
                  <a:schemeClr val="tx1"/>
                </a:solidFill>
              </a:rPr>
              <a:t>Artikel 2.1, 1elid, aanhef en onder e, </a:t>
            </a:r>
            <a:r>
              <a:rPr lang="nl-NL" i="1" dirty="0" err="1">
                <a:solidFill>
                  <a:schemeClr val="tx1"/>
                </a:solidFill>
              </a:rPr>
              <a:t>Wabo</a:t>
            </a:r>
            <a:endParaRPr lang="nl-NL" dirty="0">
              <a:solidFill>
                <a:schemeClr val="tx1"/>
              </a:solidFill>
            </a:endParaRPr>
          </a:p>
          <a:p>
            <a:pPr lvl="1"/>
            <a:r>
              <a:rPr lang="nl-NL" dirty="0">
                <a:solidFill>
                  <a:schemeClr val="tx1"/>
                </a:solidFill>
              </a:rPr>
              <a:t>“Het is verboden zonder omgevingsvergunning een project uit te voeren, voor zover dat geheel of gedeeltelijk bestaat uit: </a:t>
            </a:r>
            <a:endParaRPr lang="nl-NL" dirty="0" smtClean="0">
              <a:solidFill>
                <a:schemeClr val="tx1"/>
              </a:solidFill>
            </a:endParaRPr>
          </a:p>
          <a:p>
            <a:pPr lvl="2"/>
            <a:r>
              <a:rPr lang="nl-NL" dirty="0" smtClean="0">
                <a:solidFill>
                  <a:schemeClr val="tx1"/>
                </a:solidFill>
              </a:rPr>
              <a:t>1</a:t>
            </a:r>
            <a:r>
              <a:rPr lang="nl-NL" dirty="0">
                <a:solidFill>
                  <a:schemeClr val="tx1"/>
                </a:solidFill>
              </a:rPr>
              <a:t>°. het </a:t>
            </a:r>
            <a:r>
              <a:rPr lang="nl-NL" dirty="0" smtClean="0">
                <a:solidFill>
                  <a:schemeClr val="tx1"/>
                </a:solidFill>
              </a:rPr>
              <a:t>oprichten,</a:t>
            </a:r>
          </a:p>
          <a:p>
            <a:pPr lvl="2"/>
            <a:r>
              <a:rPr lang="nl-NL" dirty="0" smtClean="0">
                <a:solidFill>
                  <a:schemeClr val="tx1"/>
                </a:solidFill>
              </a:rPr>
              <a:t>2</a:t>
            </a:r>
            <a:r>
              <a:rPr lang="nl-NL" dirty="0">
                <a:solidFill>
                  <a:schemeClr val="tx1"/>
                </a:solidFill>
              </a:rPr>
              <a:t>°</a:t>
            </a:r>
            <a:r>
              <a:rPr lang="nl-NL" b="1" dirty="0">
                <a:solidFill>
                  <a:schemeClr val="tx1"/>
                </a:solidFill>
              </a:rPr>
              <a:t>. </a:t>
            </a:r>
            <a:r>
              <a:rPr lang="nl-NL" dirty="0">
                <a:solidFill>
                  <a:schemeClr val="tx1"/>
                </a:solidFill>
              </a:rPr>
              <a:t>het </a:t>
            </a:r>
            <a:r>
              <a:rPr lang="nl-NL" i="1" dirty="0">
                <a:solidFill>
                  <a:schemeClr val="tx1"/>
                </a:solidFill>
              </a:rPr>
              <a:t>veranderen </a:t>
            </a:r>
            <a:r>
              <a:rPr lang="nl-NL" dirty="0">
                <a:solidFill>
                  <a:schemeClr val="tx1"/>
                </a:solidFill>
              </a:rPr>
              <a:t>of veranderen van de werking </a:t>
            </a:r>
            <a:r>
              <a:rPr lang="nl-NL" dirty="0" smtClean="0">
                <a:solidFill>
                  <a:schemeClr val="tx1"/>
                </a:solidFill>
              </a:rPr>
              <a:t>of</a:t>
            </a:r>
          </a:p>
          <a:p>
            <a:pPr lvl="2"/>
            <a:r>
              <a:rPr lang="nl-NL" dirty="0" smtClean="0">
                <a:solidFill>
                  <a:schemeClr val="tx1"/>
                </a:solidFill>
              </a:rPr>
              <a:t>3</a:t>
            </a:r>
            <a:r>
              <a:rPr lang="nl-NL" dirty="0">
                <a:solidFill>
                  <a:schemeClr val="tx1"/>
                </a:solidFill>
              </a:rPr>
              <a:t>°</a:t>
            </a:r>
            <a:r>
              <a:rPr lang="nl-NL" b="1" dirty="0">
                <a:solidFill>
                  <a:schemeClr val="tx1"/>
                </a:solidFill>
              </a:rPr>
              <a:t>. </a:t>
            </a:r>
            <a:r>
              <a:rPr lang="nl-NL" dirty="0">
                <a:solidFill>
                  <a:schemeClr val="tx1"/>
                </a:solidFill>
              </a:rPr>
              <a:t>het in </a:t>
            </a:r>
            <a:r>
              <a:rPr lang="nl-NL" i="1" dirty="0">
                <a:solidFill>
                  <a:schemeClr val="tx1"/>
                </a:solidFill>
              </a:rPr>
              <a:t>werking </a:t>
            </a:r>
            <a:r>
              <a:rPr lang="nl-NL" dirty="0">
                <a:solidFill>
                  <a:schemeClr val="tx1"/>
                </a:solidFill>
              </a:rPr>
              <a:t>hebben</a:t>
            </a:r>
          </a:p>
          <a:p>
            <a:pPr marL="0" indent="0">
              <a:buNone/>
            </a:pPr>
            <a:r>
              <a:rPr lang="nl-NL" dirty="0"/>
              <a:t>	van een </a:t>
            </a:r>
            <a:r>
              <a:rPr lang="nl-NL" dirty="0">
                <a:solidFill>
                  <a:srgbClr val="FF0000"/>
                </a:solidFill>
              </a:rPr>
              <a:t>inrichting</a:t>
            </a:r>
            <a:r>
              <a:rPr lang="nl-NL" dirty="0"/>
              <a:t>”.</a:t>
            </a:r>
          </a:p>
          <a:p>
            <a:endParaRPr lang="nl-NL" dirty="0"/>
          </a:p>
        </p:txBody>
      </p:sp>
      <p:sp>
        <p:nvSpPr>
          <p:cNvPr id="4" name="Wolk 3"/>
          <p:cNvSpPr/>
          <p:nvPr/>
        </p:nvSpPr>
        <p:spPr>
          <a:xfrm>
            <a:off x="5220072" y="4797152"/>
            <a:ext cx="3275856" cy="1728192"/>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Wat is een inrichting dan?</a:t>
            </a:r>
            <a:endParaRPr lang="nl-NL" dirty="0"/>
          </a:p>
        </p:txBody>
      </p:sp>
      <p:sp>
        <p:nvSpPr>
          <p:cNvPr id="5" name="Rechthoek 4"/>
          <p:cNvSpPr/>
          <p:nvPr/>
        </p:nvSpPr>
        <p:spPr>
          <a:xfrm>
            <a:off x="3167844" y="379410"/>
            <a:ext cx="4104456"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solidFill>
                  <a:srgbClr val="FFFF00"/>
                </a:solidFill>
              </a:rPr>
              <a:t>START OF VERANDER JE EEN INRICHTING?</a:t>
            </a:r>
            <a:endParaRPr lang="nl-NL" dirty="0">
              <a:solidFill>
                <a:srgbClr val="FFFF00"/>
              </a:solidFill>
            </a:endParaRPr>
          </a:p>
        </p:txBody>
      </p:sp>
      <p:sp>
        <p:nvSpPr>
          <p:cNvPr id="6" name="Afgeronde rechthoek 5"/>
          <p:cNvSpPr/>
          <p:nvPr/>
        </p:nvSpPr>
        <p:spPr>
          <a:xfrm>
            <a:off x="7801281" y="451418"/>
            <a:ext cx="914400" cy="360040"/>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solidFill>
                  <a:srgbClr val="FFFF00"/>
                </a:solidFill>
              </a:rPr>
              <a:t>WABO</a:t>
            </a:r>
            <a:endParaRPr lang="nl-NL" dirty="0"/>
          </a:p>
        </p:txBody>
      </p:sp>
    </p:spTree>
    <p:extLst>
      <p:ext uri="{BB962C8B-B14F-4D97-AF65-F5344CB8AC3E}">
        <p14:creationId xmlns:p14="http://schemas.microsoft.com/office/powerpoint/2010/main" val="26911802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NL" dirty="0" smtClean="0"/>
              <a:t>STAPPENPLAN 	STAP 2</a:t>
            </a:r>
            <a:endParaRPr lang="nl-NL" dirty="0"/>
          </a:p>
        </p:txBody>
      </p:sp>
      <p:sp>
        <p:nvSpPr>
          <p:cNvPr id="2" name="Tijdelijke aanduiding voor inhoud 1"/>
          <p:cNvSpPr>
            <a:spLocks noGrp="1"/>
          </p:cNvSpPr>
          <p:nvPr>
            <p:ph idx="1"/>
          </p:nvPr>
        </p:nvSpPr>
        <p:spPr/>
        <p:txBody>
          <a:bodyPr>
            <a:normAutofit fontScale="85000" lnSpcReduction="20000"/>
          </a:bodyPr>
          <a:lstStyle/>
          <a:p>
            <a:r>
              <a:rPr lang="nl-NL" dirty="0" smtClean="0"/>
              <a:t>IS HET EEN INRICHTING IN DE ZIN VAN DE </a:t>
            </a:r>
            <a:r>
              <a:rPr lang="nl-NL" dirty="0" err="1" smtClean="0"/>
              <a:t>Wm</a:t>
            </a:r>
            <a:r>
              <a:rPr lang="nl-NL" dirty="0" smtClean="0"/>
              <a:t>?</a:t>
            </a:r>
          </a:p>
          <a:p>
            <a:endParaRPr lang="nl-NL" dirty="0"/>
          </a:p>
          <a:p>
            <a:r>
              <a:rPr lang="nl-NL" dirty="0" smtClean="0"/>
              <a:t>Zie definitie in artikel 1.1 Wet milieubeheer</a:t>
            </a:r>
          </a:p>
          <a:p>
            <a:pPr marL="109728" indent="0">
              <a:buNone/>
            </a:pPr>
            <a:endParaRPr lang="nl-NL" dirty="0" smtClean="0"/>
          </a:p>
          <a:p>
            <a:pPr marL="109728" indent="0">
              <a:buNone/>
            </a:pPr>
            <a:r>
              <a:rPr lang="nl-NL" dirty="0" smtClean="0">
                <a:hlinkClick r:id="rId2"/>
              </a:rPr>
              <a:t>http</a:t>
            </a:r>
            <a:r>
              <a:rPr lang="nl-NL" dirty="0">
                <a:hlinkClick r:id="rId2"/>
              </a:rPr>
              <a:t>://</a:t>
            </a:r>
            <a:r>
              <a:rPr lang="nl-NL" dirty="0" smtClean="0">
                <a:hlinkClick r:id="rId2"/>
              </a:rPr>
              <a:t>wetten.overheid.nl/BWBR0003245/Hoofdstuk1/11/Artikel11/geldigheidsdatum_11-11-2013</a:t>
            </a:r>
            <a:r>
              <a:rPr lang="nl-NL" dirty="0" smtClean="0"/>
              <a:t> </a:t>
            </a:r>
          </a:p>
          <a:p>
            <a:endParaRPr lang="nl-NL" dirty="0"/>
          </a:p>
          <a:p>
            <a:r>
              <a:rPr lang="nl-NL" dirty="0" smtClean="0"/>
              <a:t>Criteria: </a:t>
            </a:r>
          </a:p>
          <a:p>
            <a:pPr lvl="1"/>
            <a:r>
              <a:rPr lang="nl-NL" dirty="0" smtClean="0"/>
              <a:t>1) bedrijfsmatige bedrijvigheid;</a:t>
            </a:r>
          </a:p>
          <a:p>
            <a:pPr lvl="1"/>
            <a:r>
              <a:rPr lang="nl-NL" dirty="0" smtClean="0"/>
              <a:t>2) pleegt te worden verricht</a:t>
            </a:r>
          </a:p>
          <a:p>
            <a:pPr lvl="1"/>
            <a:r>
              <a:rPr lang="nl-NL" dirty="0" smtClean="0"/>
              <a:t>3)binnen bepaalde begrenzing</a:t>
            </a:r>
          </a:p>
          <a:p>
            <a:pPr marL="109728" indent="0">
              <a:buNone/>
            </a:pPr>
            <a:endParaRPr lang="nl-NL" dirty="0"/>
          </a:p>
          <a:p>
            <a:pPr marL="109728" indent="0">
              <a:buNone/>
            </a:pPr>
            <a:r>
              <a:rPr lang="nl-NL" dirty="0" smtClean="0"/>
              <a:t>N.B.: Ook uit de hand gelopen hobby’s</a:t>
            </a:r>
          </a:p>
          <a:p>
            <a:endParaRPr lang="nl-NL" dirty="0"/>
          </a:p>
          <a:p>
            <a:endParaRPr lang="nl-NL" dirty="0"/>
          </a:p>
        </p:txBody>
      </p:sp>
      <p:sp>
        <p:nvSpPr>
          <p:cNvPr id="4" name="Wolk 3"/>
          <p:cNvSpPr/>
          <p:nvPr/>
        </p:nvSpPr>
        <p:spPr>
          <a:xfrm>
            <a:off x="5499404" y="4509120"/>
            <a:ext cx="2915816" cy="1944216"/>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OK, stel het is een inrichting? En nu?</a:t>
            </a:r>
            <a:endParaRPr lang="nl-NL" dirty="0"/>
          </a:p>
        </p:txBody>
      </p:sp>
      <p:sp>
        <p:nvSpPr>
          <p:cNvPr id="5" name="Rechthoek 4"/>
          <p:cNvSpPr/>
          <p:nvPr/>
        </p:nvSpPr>
        <p:spPr>
          <a:xfrm>
            <a:off x="3347864" y="99116"/>
            <a:ext cx="4104456"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solidFill>
                  <a:srgbClr val="FFFF00"/>
                </a:solidFill>
              </a:rPr>
              <a:t>IS HET WEL EEN INRICHTING?</a:t>
            </a:r>
            <a:endParaRPr lang="nl-NL" dirty="0">
              <a:solidFill>
                <a:srgbClr val="FFFF00"/>
              </a:solidFill>
            </a:endParaRPr>
          </a:p>
        </p:txBody>
      </p:sp>
      <p:sp>
        <p:nvSpPr>
          <p:cNvPr id="6" name="Afgeronde rechthoek 5"/>
          <p:cNvSpPr/>
          <p:nvPr/>
        </p:nvSpPr>
        <p:spPr>
          <a:xfrm>
            <a:off x="7945297" y="171124"/>
            <a:ext cx="914400" cy="360040"/>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solidFill>
                  <a:srgbClr val="FFFF00"/>
                </a:solidFill>
              </a:rPr>
              <a:t>WM</a:t>
            </a:r>
            <a:endParaRPr lang="nl-NL" dirty="0"/>
          </a:p>
        </p:txBody>
      </p:sp>
    </p:spTree>
    <p:extLst>
      <p:ext uri="{BB962C8B-B14F-4D97-AF65-F5344CB8AC3E}">
        <p14:creationId xmlns:p14="http://schemas.microsoft.com/office/powerpoint/2010/main" val="15971088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609600" y="839790"/>
            <a:ext cx="6347713" cy="1320800"/>
          </a:xfrm>
        </p:spPr>
        <p:txBody>
          <a:bodyPr/>
          <a:lstStyle/>
          <a:p>
            <a:r>
              <a:rPr lang="nl-NL" dirty="0" smtClean="0"/>
              <a:t>STAPPENPLAN              STAP 3</a:t>
            </a:r>
            <a:endParaRPr lang="nl-NL" dirty="0"/>
          </a:p>
        </p:txBody>
      </p:sp>
      <p:sp>
        <p:nvSpPr>
          <p:cNvPr id="2" name="Tijdelijke aanduiding voor inhoud 1"/>
          <p:cNvSpPr>
            <a:spLocks noGrp="1"/>
          </p:cNvSpPr>
          <p:nvPr>
            <p:ph idx="1"/>
          </p:nvPr>
        </p:nvSpPr>
        <p:spPr/>
        <p:txBody>
          <a:bodyPr/>
          <a:lstStyle/>
          <a:p>
            <a:r>
              <a:rPr lang="nl-NL" dirty="0" smtClean="0"/>
              <a:t>IS HET EEN MILIEUBELASTENDE INRICHTING? </a:t>
            </a:r>
          </a:p>
          <a:p>
            <a:endParaRPr lang="nl-NL" dirty="0"/>
          </a:p>
          <a:p>
            <a:r>
              <a:rPr lang="nl-NL" dirty="0" smtClean="0"/>
              <a:t>ZIE BIJLAGE 1 ONDERDEEL C VAN HET BESLUIT OMGEVINGSRECHT</a:t>
            </a:r>
          </a:p>
          <a:p>
            <a:endParaRPr lang="nl-NL" dirty="0"/>
          </a:p>
          <a:p>
            <a:pPr marL="109728" indent="0">
              <a:buNone/>
            </a:pPr>
            <a:r>
              <a:rPr lang="nl-NL" dirty="0">
                <a:hlinkClick r:id="rId2"/>
              </a:rPr>
              <a:t>http://</a:t>
            </a:r>
            <a:r>
              <a:rPr lang="nl-NL" dirty="0" smtClean="0">
                <a:hlinkClick r:id="rId2"/>
              </a:rPr>
              <a:t>wetten.overheid.nl/BWBR0027464/BijlageI/geldigheidsdatum_11-11-2013</a:t>
            </a:r>
            <a:r>
              <a:rPr lang="nl-NL" dirty="0" smtClean="0"/>
              <a:t> </a:t>
            </a:r>
          </a:p>
          <a:p>
            <a:pPr marL="109728" indent="0">
              <a:buNone/>
            </a:pPr>
            <a:endParaRPr lang="nl-NL" dirty="0"/>
          </a:p>
          <a:p>
            <a:pPr marL="109728" indent="0">
              <a:buNone/>
            </a:pPr>
            <a:r>
              <a:rPr lang="nl-NL" dirty="0" smtClean="0"/>
              <a:t>ZOEK DE GOEDE CATEGORIE OP (29 STUKS)!</a:t>
            </a:r>
          </a:p>
          <a:p>
            <a:pPr marL="109728" indent="0">
              <a:buNone/>
            </a:pPr>
            <a:endParaRPr lang="nl-NL" dirty="0"/>
          </a:p>
          <a:p>
            <a:pPr marL="109728" indent="0">
              <a:buNone/>
            </a:pPr>
            <a:endParaRPr lang="nl-NL" dirty="0"/>
          </a:p>
        </p:txBody>
      </p:sp>
      <p:sp>
        <p:nvSpPr>
          <p:cNvPr id="4" name="Wolk 3"/>
          <p:cNvSpPr/>
          <p:nvPr/>
        </p:nvSpPr>
        <p:spPr>
          <a:xfrm>
            <a:off x="5292080" y="4725144"/>
            <a:ext cx="3600400" cy="1850504"/>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In welke (milieubelastende-) categorie valt die inrichting ? </a:t>
            </a:r>
            <a:endParaRPr lang="nl-NL" dirty="0"/>
          </a:p>
        </p:txBody>
      </p:sp>
      <p:sp>
        <p:nvSpPr>
          <p:cNvPr id="5" name="Rechthoek 4"/>
          <p:cNvSpPr/>
          <p:nvPr/>
        </p:nvSpPr>
        <p:spPr>
          <a:xfrm>
            <a:off x="3203848" y="19370"/>
            <a:ext cx="4176464"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solidFill>
                  <a:srgbClr val="FFFF00"/>
                </a:solidFill>
              </a:rPr>
              <a:t>IS HET EEN VERGUNNINGSPLICHTIGE INRICHTING (=Cat C)? </a:t>
            </a:r>
            <a:endParaRPr lang="nl-NL" dirty="0">
              <a:solidFill>
                <a:srgbClr val="FFFF00"/>
              </a:solidFill>
            </a:endParaRPr>
          </a:p>
        </p:txBody>
      </p:sp>
      <p:sp>
        <p:nvSpPr>
          <p:cNvPr id="6" name="Afgeronde rechthoek 5"/>
          <p:cNvSpPr/>
          <p:nvPr/>
        </p:nvSpPr>
        <p:spPr>
          <a:xfrm>
            <a:off x="7801281" y="199390"/>
            <a:ext cx="914400" cy="360040"/>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solidFill>
                  <a:srgbClr val="FFFF00"/>
                </a:solidFill>
              </a:rPr>
              <a:t>BOR</a:t>
            </a:r>
            <a:endParaRPr lang="nl-NL" dirty="0"/>
          </a:p>
        </p:txBody>
      </p:sp>
    </p:spTree>
    <p:extLst>
      <p:ext uri="{BB962C8B-B14F-4D97-AF65-F5344CB8AC3E}">
        <p14:creationId xmlns:p14="http://schemas.microsoft.com/office/powerpoint/2010/main" val="11158575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179512" y="404664"/>
            <a:ext cx="7182544" cy="4177682"/>
          </a:xfrm>
          <a:prstGeom prst="rect">
            <a:avLst/>
          </a:prstGeom>
        </p:spPr>
        <p:txBody>
          <a:bodyPr wrap="square">
            <a:spAutoFit/>
          </a:bodyPr>
          <a:lstStyle/>
          <a:p>
            <a:pPr>
              <a:lnSpc>
                <a:spcPct val="107000"/>
              </a:lnSpc>
              <a:spcAft>
                <a:spcPts val="800"/>
              </a:spcAft>
            </a:pPr>
            <a:r>
              <a:rPr lang="nl-NL" sz="1100" i="1" dirty="0">
                <a:solidFill>
                  <a:schemeClr val="tx1">
                    <a:lumMod val="95000"/>
                    <a:lumOff val="5000"/>
                  </a:schemeClr>
                </a:solidFill>
                <a:latin typeface="Calibri" panose="020F0502020204030204" pitchFamily="34" charset="0"/>
                <a:ea typeface="Calibri" panose="020F0502020204030204" pitchFamily="34" charset="0"/>
                <a:cs typeface="Times New Roman" panose="02020603050405020304" pitchFamily="18" charset="0"/>
              </a:rPr>
              <a:t>In het BOR (bijlage C) zijn zo’n 29 categorieën opgenomen. Is  de activiteit van de inrichting hier terug te vinden, dan is er sprake van een inrichting in de zin van de </a:t>
            </a:r>
            <a:r>
              <a:rPr lang="nl-NL" sz="1100" i="1" dirty="0" err="1">
                <a:solidFill>
                  <a:schemeClr val="tx1">
                    <a:lumMod val="95000"/>
                    <a:lumOff val="5000"/>
                  </a:schemeClr>
                </a:solidFill>
                <a:latin typeface="Calibri" panose="020F0502020204030204" pitchFamily="34" charset="0"/>
                <a:ea typeface="Calibri" panose="020F0502020204030204" pitchFamily="34" charset="0"/>
                <a:cs typeface="Times New Roman" panose="02020603050405020304" pitchFamily="18" charset="0"/>
              </a:rPr>
              <a:t>Wm</a:t>
            </a:r>
            <a:r>
              <a:rPr lang="nl-NL" sz="1100" i="1" dirty="0">
                <a:solidFill>
                  <a:schemeClr val="tx1">
                    <a:lumMod val="95000"/>
                    <a:lumOff val="5000"/>
                  </a:schemeClr>
                </a:solidFill>
                <a:latin typeface="Calibri" panose="020F0502020204030204" pitchFamily="34" charset="0"/>
                <a:ea typeface="Calibri" panose="020F0502020204030204" pitchFamily="34" charset="0"/>
                <a:cs typeface="Times New Roman" panose="02020603050405020304" pitchFamily="18" charset="0"/>
              </a:rPr>
              <a:t>.</a:t>
            </a:r>
            <a:br>
              <a:rPr lang="nl-NL" sz="1100" i="1" dirty="0">
                <a:solidFill>
                  <a:schemeClr val="tx1">
                    <a:lumMod val="95000"/>
                    <a:lumOff val="5000"/>
                  </a:schemeClr>
                </a:solidFill>
                <a:latin typeface="Calibri" panose="020F0502020204030204" pitchFamily="34" charset="0"/>
                <a:ea typeface="Calibri" panose="020F0502020204030204" pitchFamily="34" charset="0"/>
                <a:cs typeface="Times New Roman" panose="02020603050405020304" pitchFamily="18" charset="0"/>
              </a:rPr>
            </a:br>
            <a:endParaRPr lang="nl-NL" sz="1600" dirty="0">
              <a:solidFill>
                <a:schemeClr val="tx1">
                  <a:lumMod val="95000"/>
                  <a:lumOff val="5000"/>
                </a:schemeClr>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mj-lt"/>
              <a:buAutoNum type="arabicPeriod"/>
            </a:pPr>
            <a:r>
              <a:rPr lang="nl-NL" sz="1100" i="1" dirty="0">
                <a:solidFill>
                  <a:schemeClr val="tx1">
                    <a:lumMod val="95000"/>
                    <a:lumOff val="5000"/>
                  </a:schemeClr>
                </a:solidFill>
                <a:latin typeface="Calibri" panose="020F0502020204030204" pitchFamily="34" charset="0"/>
                <a:ea typeface="Calibri" panose="020F0502020204030204" pitchFamily="34" charset="0"/>
                <a:cs typeface="Times New Roman" panose="02020603050405020304" pitchFamily="18" charset="0"/>
              </a:rPr>
              <a:t>Inrichtingen waar elektro- of verbrandingsmotoren aanwezig zijn met een gezamenlijk vermogen van meer dan 1,5 kW</a:t>
            </a:r>
            <a:endParaRPr lang="nl-NL" sz="1600" dirty="0">
              <a:solidFill>
                <a:schemeClr val="tx1">
                  <a:lumMod val="95000"/>
                  <a:lumOff val="5000"/>
                </a:schemeClr>
              </a:solidFill>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800"/>
              </a:spcAft>
            </a:pPr>
            <a:r>
              <a:rPr lang="nl-NL" sz="1100" i="1" dirty="0">
                <a:solidFill>
                  <a:schemeClr val="tx1">
                    <a:lumMod val="95000"/>
                    <a:lumOff val="5000"/>
                  </a:schemeClr>
                </a:solidFill>
                <a:latin typeface="Calibri" panose="020F0502020204030204" pitchFamily="34" charset="0"/>
                <a:ea typeface="Calibri" panose="020F0502020204030204" pitchFamily="34" charset="0"/>
                <a:cs typeface="Times New Roman" panose="02020603050405020304" pitchFamily="18" charset="0"/>
              </a:rPr>
              <a:t>Inrichtingen voor activiteiten met:</a:t>
            </a:r>
            <a:endParaRPr lang="nl-NL" sz="1600" dirty="0">
              <a:solidFill>
                <a:schemeClr val="tx1">
                  <a:lumMod val="95000"/>
                  <a:lumOff val="5000"/>
                </a:schemeClr>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pPr>
            <a:r>
              <a:rPr lang="nl-NL" sz="1100" i="1" dirty="0">
                <a:solidFill>
                  <a:schemeClr val="tx1">
                    <a:lumMod val="95000"/>
                    <a:lumOff val="5000"/>
                  </a:schemeClr>
                </a:solidFill>
                <a:latin typeface="Calibri" panose="020F0502020204030204" pitchFamily="34" charset="0"/>
                <a:ea typeface="Calibri" panose="020F0502020204030204" pitchFamily="34" charset="0"/>
                <a:cs typeface="Times New Roman" panose="02020603050405020304" pitchFamily="18" charset="0"/>
              </a:rPr>
              <a:t>Gassen</a:t>
            </a:r>
            <a:endParaRPr lang="nl-NL" sz="1600" dirty="0">
              <a:solidFill>
                <a:schemeClr val="tx1">
                  <a:lumMod val="95000"/>
                  <a:lumOff val="5000"/>
                </a:schemeClr>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pPr>
            <a:r>
              <a:rPr lang="nl-NL" sz="1100" i="1" dirty="0">
                <a:solidFill>
                  <a:schemeClr val="tx1">
                    <a:lumMod val="95000"/>
                    <a:lumOff val="5000"/>
                  </a:schemeClr>
                </a:solidFill>
                <a:latin typeface="Calibri" panose="020F0502020204030204" pitchFamily="34" charset="0"/>
                <a:ea typeface="Calibri" panose="020F0502020204030204" pitchFamily="34" charset="0"/>
                <a:cs typeface="Times New Roman" panose="02020603050405020304" pitchFamily="18" charset="0"/>
              </a:rPr>
              <a:t>Ontplofbare stoffen</a:t>
            </a:r>
            <a:endParaRPr lang="nl-NL" sz="1600" dirty="0">
              <a:solidFill>
                <a:schemeClr val="tx1">
                  <a:lumMod val="95000"/>
                  <a:lumOff val="5000"/>
                </a:schemeClr>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pPr>
            <a:r>
              <a:rPr lang="nl-NL" sz="1100" i="1" dirty="0">
                <a:solidFill>
                  <a:schemeClr val="tx1">
                    <a:lumMod val="95000"/>
                    <a:lumOff val="5000"/>
                  </a:schemeClr>
                </a:solidFill>
                <a:latin typeface="Calibri" panose="020F0502020204030204" pitchFamily="34" charset="0"/>
                <a:ea typeface="Calibri" panose="020F0502020204030204" pitchFamily="34" charset="0"/>
                <a:cs typeface="Times New Roman" panose="02020603050405020304" pitchFamily="18" charset="0"/>
              </a:rPr>
              <a:t>Milieugevaarlijke stoffen</a:t>
            </a:r>
            <a:endParaRPr lang="nl-NL" sz="1600" dirty="0">
              <a:solidFill>
                <a:schemeClr val="tx1">
                  <a:lumMod val="95000"/>
                  <a:lumOff val="5000"/>
                </a:schemeClr>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pPr>
            <a:r>
              <a:rPr lang="nl-NL" sz="1100" i="1" dirty="0">
                <a:solidFill>
                  <a:schemeClr val="tx1">
                    <a:lumMod val="95000"/>
                    <a:lumOff val="5000"/>
                  </a:schemeClr>
                </a:solidFill>
                <a:latin typeface="Calibri" panose="020F0502020204030204" pitchFamily="34" charset="0"/>
                <a:ea typeface="Calibri" panose="020F0502020204030204" pitchFamily="34" charset="0"/>
                <a:cs typeface="Times New Roman" panose="02020603050405020304" pitchFamily="18" charset="0"/>
              </a:rPr>
              <a:t>Brandbare stoffen</a:t>
            </a:r>
            <a:endParaRPr lang="nl-NL" sz="1600" dirty="0">
              <a:solidFill>
                <a:schemeClr val="tx1">
                  <a:lumMod val="95000"/>
                  <a:lumOff val="5000"/>
                </a:schemeClr>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pPr>
            <a:r>
              <a:rPr lang="nl-NL" sz="1100" i="1" dirty="0">
                <a:solidFill>
                  <a:schemeClr val="tx1">
                    <a:lumMod val="95000"/>
                    <a:lumOff val="5000"/>
                  </a:schemeClr>
                </a:solidFill>
                <a:latin typeface="Calibri" panose="020F0502020204030204" pitchFamily="34" charset="0"/>
                <a:ea typeface="Calibri" panose="020F0502020204030204" pitchFamily="34" charset="0"/>
                <a:cs typeface="Times New Roman" panose="02020603050405020304" pitchFamily="18" charset="0"/>
              </a:rPr>
              <a:t>Harsen, oliën en vetten</a:t>
            </a:r>
            <a:endParaRPr lang="nl-NL" sz="1600" dirty="0">
              <a:solidFill>
                <a:schemeClr val="tx1">
                  <a:lumMod val="95000"/>
                  <a:lumOff val="5000"/>
                </a:schemeClr>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pPr>
            <a:r>
              <a:rPr lang="nl-NL" sz="1100" i="1" dirty="0">
                <a:solidFill>
                  <a:schemeClr val="tx1">
                    <a:lumMod val="95000"/>
                    <a:lumOff val="5000"/>
                  </a:schemeClr>
                </a:solidFill>
                <a:latin typeface="Calibri" panose="020F0502020204030204" pitchFamily="34" charset="0"/>
                <a:ea typeface="Calibri" panose="020F0502020204030204" pitchFamily="34" charset="0"/>
                <a:cs typeface="Times New Roman" panose="02020603050405020304" pitchFamily="18" charset="0"/>
              </a:rPr>
              <a:t>Meststoffen</a:t>
            </a:r>
            <a:endParaRPr lang="nl-NL" sz="1600" dirty="0">
              <a:solidFill>
                <a:schemeClr val="tx1">
                  <a:lumMod val="95000"/>
                  <a:lumOff val="5000"/>
                </a:schemeClr>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pPr>
            <a:r>
              <a:rPr lang="nl-NL" sz="1100" i="1" dirty="0">
                <a:solidFill>
                  <a:schemeClr val="tx1">
                    <a:lumMod val="95000"/>
                    <a:lumOff val="5000"/>
                  </a:schemeClr>
                </a:solidFill>
                <a:latin typeface="Calibri" panose="020F0502020204030204" pitchFamily="34" charset="0"/>
                <a:ea typeface="Calibri" panose="020F0502020204030204" pitchFamily="34" charset="0"/>
                <a:cs typeface="Times New Roman" panose="02020603050405020304" pitchFamily="18" charset="0"/>
              </a:rPr>
              <a:t>Dieren</a:t>
            </a:r>
            <a:endParaRPr lang="nl-NL" sz="1600" dirty="0">
              <a:solidFill>
                <a:schemeClr val="tx1">
                  <a:lumMod val="95000"/>
                  <a:lumOff val="5000"/>
                </a:schemeClr>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pPr>
            <a:r>
              <a:rPr lang="nl-NL" sz="1100" i="1" dirty="0">
                <a:solidFill>
                  <a:schemeClr val="tx1">
                    <a:lumMod val="95000"/>
                    <a:lumOff val="5000"/>
                  </a:schemeClr>
                </a:solidFill>
                <a:latin typeface="Calibri" panose="020F0502020204030204" pitchFamily="34" charset="0"/>
                <a:ea typeface="Calibri" panose="020F0502020204030204" pitchFamily="34" charset="0"/>
                <a:cs typeface="Times New Roman" panose="02020603050405020304" pitchFamily="18" charset="0"/>
              </a:rPr>
              <a:t>Voedingsmiddelen en teelt van landbouwproducten</a:t>
            </a:r>
            <a:endParaRPr lang="nl-NL" sz="1600" dirty="0">
              <a:solidFill>
                <a:schemeClr val="tx1">
                  <a:lumMod val="95000"/>
                  <a:lumOff val="5000"/>
                </a:schemeClr>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pPr>
            <a:r>
              <a:rPr lang="nl-NL" sz="1100" i="1" dirty="0">
                <a:solidFill>
                  <a:schemeClr val="tx1">
                    <a:lumMod val="95000"/>
                    <a:lumOff val="5000"/>
                  </a:schemeClr>
                </a:solidFill>
                <a:latin typeface="Calibri" panose="020F0502020204030204" pitchFamily="34" charset="0"/>
                <a:ea typeface="Calibri" panose="020F0502020204030204" pitchFamily="34" charset="0"/>
                <a:cs typeface="Times New Roman" panose="02020603050405020304" pitchFamily="18" charset="0"/>
              </a:rPr>
              <a:t>Gewasbeschermingsmiddelen</a:t>
            </a:r>
            <a:endParaRPr lang="nl-NL" sz="1600" dirty="0">
              <a:solidFill>
                <a:schemeClr val="tx1">
                  <a:lumMod val="95000"/>
                  <a:lumOff val="5000"/>
                </a:schemeClr>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pPr>
            <a:r>
              <a:rPr lang="nl-NL" sz="1100" i="1" dirty="0">
                <a:solidFill>
                  <a:schemeClr val="tx1">
                    <a:lumMod val="95000"/>
                    <a:lumOff val="5000"/>
                  </a:schemeClr>
                </a:solidFill>
                <a:latin typeface="Calibri" panose="020F0502020204030204" pitchFamily="34" charset="0"/>
                <a:ea typeface="Calibri" panose="020F0502020204030204" pitchFamily="34" charset="0"/>
                <a:cs typeface="Times New Roman" panose="02020603050405020304" pitchFamily="18" charset="0"/>
              </a:rPr>
              <a:t>Stenige </a:t>
            </a:r>
            <a:r>
              <a:rPr lang="nl-NL" sz="1100" i="1" dirty="0" smtClean="0">
                <a:solidFill>
                  <a:schemeClr val="tx1">
                    <a:lumMod val="95000"/>
                    <a:lumOff val="5000"/>
                  </a:schemeClr>
                </a:solidFill>
                <a:latin typeface="Calibri" panose="020F0502020204030204" pitchFamily="34" charset="0"/>
                <a:ea typeface="Calibri" panose="020F0502020204030204" pitchFamily="34" charset="0"/>
                <a:cs typeface="Times New Roman" panose="02020603050405020304" pitchFamily="18" charset="0"/>
              </a:rPr>
              <a:t>materialen</a:t>
            </a:r>
            <a:endParaRPr lang="nl-NL" sz="1600" dirty="0">
              <a:solidFill>
                <a:schemeClr val="tx1">
                  <a:lumMod val="95000"/>
                  <a:lumOff val="5000"/>
                </a:schemeClr>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Rechthoek 4"/>
          <p:cNvSpPr/>
          <p:nvPr/>
        </p:nvSpPr>
        <p:spPr>
          <a:xfrm>
            <a:off x="4716016" y="1556529"/>
            <a:ext cx="4104456" cy="5088894"/>
          </a:xfrm>
          <a:prstGeom prst="rect">
            <a:avLst/>
          </a:prstGeom>
        </p:spPr>
        <p:txBody>
          <a:bodyPr wrap="square">
            <a:spAutoFit/>
          </a:bodyPr>
          <a:lstStyle/>
          <a:p>
            <a:pPr marL="342900" lvl="0" indent="-342900">
              <a:lnSpc>
                <a:spcPct val="107000"/>
              </a:lnSpc>
              <a:spcAft>
                <a:spcPts val="800"/>
              </a:spcAft>
              <a:buFont typeface="+mj-lt"/>
              <a:buAutoNum type="arabicPeriod"/>
            </a:pPr>
            <a:r>
              <a:rPr lang="nl-NL" sz="1100" i="1" dirty="0" smtClean="0">
                <a:solidFill>
                  <a:schemeClr val="tx1">
                    <a:lumMod val="95000"/>
                    <a:lumOff val="5000"/>
                  </a:schemeClr>
                </a:solidFill>
                <a:latin typeface="Calibri" panose="020F0502020204030204" pitchFamily="34" charset="0"/>
                <a:ea typeface="Calibri" panose="020F0502020204030204" pitchFamily="34" charset="0"/>
                <a:cs typeface="Times New Roman" panose="02020603050405020304" pitchFamily="18" charset="0"/>
              </a:rPr>
              <a:t>Metalen</a:t>
            </a:r>
            <a:endParaRPr lang="nl-NL" sz="1600" dirty="0">
              <a:solidFill>
                <a:schemeClr val="tx1">
                  <a:lumMod val="95000"/>
                  <a:lumOff val="5000"/>
                </a:schemeClr>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pPr>
            <a:r>
              <a:rPr lang="nl-NL" sz="1100" i="1" dirty="0">
                <a:solidFill>
                  <a:schemeClr val="tx1">
                    <a:lumMod val="95000"/>
                    <a:lumOff val="5000"/>
                  </a:schemeClr>
                </a:solidFill>
                <a:latin typeface="Calibri" panose="020F0502020204030204" pitchFamily="34" charset="0"/>
                <a:ea typeface="Calibri" panose="020F0502020204030204" pitchFamily="34" charset="0"/>
                <a:cs typeface="Times New Roman" panose="02020603050405020304" pitchFamily="18" charset="0"/>
              </a:rPr>
              <a:t>Voer-, vaar en vliegtuigen</a:t>
            </a:r>
            <a:endParaRPr lang="nl-NL" sz="1600" dirty="0">
              <a:solidFill>
                <a:schemeClr val="tx1">
                  <a:lumMod val="95000"/>
                  <a:lumOff val="5000"/>
                </a:schemeClr>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pPr>
            <a:r>
              <a:rPr lang="nl-NL" sz="1100" i="1" dirty="0">
                <a:solidFill>
                  <a:schemeClr val="tx1">
                    <a:lumMod val="95000"/>
                    <a:lumOff val="5000"/>
                  </a:schemeClr>
                </a:solidFill>
                <a:latin typeface="Calibri" panose="020F0502020204030204" pitchFamily="34" charset="0"/>
                <a:ea typeface="Calibri" panose="020F0502020204030204" pitchFamily="34" charset="0"/>
                <a:cs typeface="Times New Roman" panose="02020603050405020304" pitchFamily="18" charset="0"/>
              </a:rPr>
              <a:t>Spoorvoertuigen</a:t>
            </a:r>
            <a:endParaRPr lang="nl-NL" sz="1600" dirty="0">
              <a:solidFill>
                <a:schemeClr val="tx1">
                  <a:lumMod val="95000"/>
                  <a:lumOff val="5000"/>
                </a:schemeClr>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pPr>
            <a:r>
              <a:rPr lang="nl-NL" sz="1100" i="1" dirty="0">
                <a:solidFill>
                  <a:schemeClr val="tx1">
                    <a:lumMod val="95000"/>
                    <a:lumOff val="5000"/>
                  </a:schemeClr>
                </a:solidFill>
                <a:latin typeface="Calibri" panose="020F0502020204030204" pitchFamily="34" charset="0"/>
                <a:ea typeface="Calibri" panose="020F0502020204030204" pitchFamily="34" charset="0"/>
                <a:cs typeface="Times New Roman" panose="02020603050405020304" pitchFamily="18" charset="0"/>
              </a:rPr>
              <a:t>Hout</a:t>
            </a:r>
            <a:endParaRPr lang="nl-NL" sz="1600" dirty="0">
              <a:solidFill>
                <a:schemeClr val="tx1">
                  <a:lumMod val="95000"/>
                  <a:lumOff val="5000"/>
                </a:schemeClr>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pPr>
            <a:r>
              <a:rPr lang="nl-NL" sz="1100" i="1" dirty="0">
                <a:solidFill>
                  <a:schemeClr val="tx1">
                    <a:lumMod val="95000"/>
                    <a:lumOff val="5000"/>
                  </a:schemeClr>
                </a:solidFill>
                <a:latin typeface="Calibri" panose="020F0502020204030204" pitchFamily="34" charset="0"/>
                <a:ea typeface="Calibri" panose="020F0502020204030204" pitchFamily="34" charset="0"/>
                <a:cs typeface="Times New Roman" panose="02020603050405020304" pitchFamily="18" charset="0"/>
              </a:rPr>
              <a:t>Textiel en papier</a:t>
            </a:r>
            <a:endParaRPr lang="nl-NL" sz="1600" dirty="0">
              <a:solidFill>
                <a:schemeClr val="tx1">
                  <a:lumMod val="95000"/>
                  <a:lumOff val="5000"/>
                </a:schemeClr>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pPr>
            <a:r>
              <a:rPr lang="nl-NL" sz="1100" i="1" dirty="0">
                <a:solidFill>
                  <a:schemeClr val="tx1">
                    <a:lumMod val="95000"/>
                    <a:lumOff val="5000"/>
                  </a:schemeClr>
                </a:solidFill>
                <a:latin typeface="Calibri" panose="020F0502020204030204" pitchFamily="34" charset="0"/>
                <a:ea typeface="Calibri" panose="020F0502020204030204" pitchFamily="34" charset="0"/>
                <a:cs typeface="Times New Roman" panose="02020603050405020304" pitchFamily="18" charset="0"/>
              </a:rPr>
              <a:t>Schietinrichtingen</a:t>
            </a:r>
            <a:endParaRPr lang="nl-NL" sz="1600" dirty="0">
              <a:solidFill>
                <a:schemeClr val="tx1">
                  <a:lumMod val="95000"/>
                  <a:lumOff val="5000"/>
                </a:schemeClr>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pPr>
            <a:r>
              <a:rPr lang="nl-NL" sz="1100" i="1" dirty="0">
                <a:solidFill>
                  <a:schemeClr val="tx1">
                    <a:lumMod val="95000"/>
                    <a:lumOff val="5000"/>
                  </a:schemeClr>
                </a:solidFill>
                <a:latin typeface="Calibri" panose="020F0502020204030204" pitchFamily="34" charset="0"/>
                <a:ea typeface="Calibri" panose="020F0502020204030204" pitchFamily="34" charset="0"/>
                <a:cs typeface="Times New Roman" panose="02020603050405020304" pitchFamily="18" charset="0"/>
              </a:rPr>
              <a:t>Horeca</a:t>
            </a:r>
            <a:endParaRPr lang="nl-NL" sz="1600" dirty="0">
              <a:solidFill>
                <a:schemeClr val="tx1">
                  <a:lumMod val="95000"/>
                  <a:lumOff val="5000"/>
                </a:schemeClr>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pPr>
            <a:r>
              <a:rPr lang="nl-NL" sz="1100" i="1" dirty="0">
                <a:solidFill>
                  <a:schemeClr val="tx1">
                    <a:lumMod val="95000"/>
                    <a:lumOff val="5000"/>
                  </a:schemeClr>
                </a:solidFill>
                <a:latin typeface="Calibri" panose="020F0502020204030204" pitchFamily="34" charset="0"/>
                <a:ea typeface="Calibri" panose="020F0502020204030204" pitchFamily="34" charset="0"/>
                <a:cs typeface="Times New Roman" panose="02020603050405020304" pitchFamily="18" charset="0"/>
              </a:rPr>
              <a:t>Sport- en recreatie (waaronder motorcrossterreinen)</a:t>
            </a:r>
            <a:endParaRPr lang="nl-NL" sz="1600" dirty="0">
              <a:solidFill>
                <a:schemeClr val="tx1">
                  <a:lumMod val="95000"/>
                  <a:lumOff val="5000"/>
                </a:schemeClr>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pPr>
            <a:r>
              <a:rPr lang="nl-NL" sz="1100" i="1" dirty="0">
                <a:solidFill>
                  <a:schemeClr val="tx1">
                    <a:lumMod val="95000"/>
                    <a:lumOff val="5000"/>
                  </a:schemeClr>
                </a:solidFill>
                <a:latin typeface="Calibri" panose="020F0502020204030204" pitchFamily="34" charset="0"/>
                <a:ea typeface="Calibri" panose="020F0502020204030204" pitchFamily="34" charset="0"/>
                <a:cs typeface="Times New Roman" panose="02020603050405020304" pitchFamily="18" charset="0"/>
              </a:rPr>
              <a:t>Energieomzetting (zoals windturbines)</a:t>
            </a:r>
            <a:endParaRPr lang="nl-NL" sz="1600" dirty="0">
              <a:solidFill>
                <a:schemeClr val="tx1">
                  <a:lumMod val="95000"/>
                  <a:lumOff val="5000"/>
                </a:schemeClr>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pPr>
            <a:r>
              <a:rPr lang="nl-NL" sz="1100" i="1" dirty="0">
                <a:solidFill>
                  <a:schemeClr val="tx1">
                    <a:lumMod val="95000"/>
                    <a:lumOff val="5000"/>
                  </a:schemeClr>
                </a:solidFill>
                <a:latin typeface="Calibri" panose="020F0502020204030204" pitchFamily="34" charset="0"/>
                <a:ea typeface="Calibri" panose="020F0502020204030204" pitchFamily="34" charset="0"/>
                <a:cs typeface="Times New Roman" panose="02020603050405020304" pitchFamily="18" charset="0"/>
              </a:rPr>
              <a:t>Genetische modificatie</a:t>
            </a:r>
            <a:endParaRPr lang="nl-NL" sz="1600" dirty="0">
              <a:solidFill>
                <a:schemeClr val="tx1">
                  <a:lumMod val="95000"/>
                  <a:lumOff val="5000"/>
                </a:schemeClr>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pPr>
            <a:r>
              <a:rPr lang="nl-NL" sz="1100" i="1" dirty="0">
                <a:solidFill>
                  <a:schemeClr val="tx1">
                    <a:lumMod val="95000"/>
                    <a:lumOff val="5000"/>
                  </a:schemeClr>
                </a:solidFill>
                <a:latin typeface="Calibri" panose="020F0502020204030204" pitchFamily="34" charset="0"/>
                <a:ea typeface="Calibri" panose="020F0502020204030204" pitchFamily="34" charset="0"/>
                <a:cs typeface="Times New Roman" panose="02020603050405020304" pitchFamily="18" charset="0"/>
              </a:rPr>
              <a:t>Opslaan of overslaan van goederen</a:t>
            </a:r>
            <a:endParaRPr lang="nl-NL" sz="1600" dirty="0">
              <a:solidFill>
                <a:schemeClr val="tx1">
                  <a:lumMod val="95000"/>
                  <a:lumOff val="5000"/>
                </a:schemeClr>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pPr>
            <a:r>
              <a:rPr lang="nl-NL" sz="1100" i="1" dirty="0">
                <a:solidFill>
                  <a:schemeClr val="tx1">
                    <a:lumMod val="95000"/>
                    <a:lumOff val="5000"/>
                  </a:schemeClr>
                </a:solidFill>
                <a:latin typeface="Calibri" panose="020F0502020204030204" pitchFamily="34" charset="0"/>
                <a:ea typeface="Calibri" panose="020F0502020204030204" pitchFamily="34" charset="0"/>
                <a:cs typeface="Times New Roman" panose="02020603050405020304" pitchFamily="18" charset="0"/>
              </a:rPr>
              <a:t>Ziekenhuizen, verpleeg- en verzorgingshuizen</a:t>
            </a:r>
            <a:endParaRPr lang="nl-NL" sz="1600" dirty="0">
              <a:solidFill>
                <a:schemeClr val="tx1">
                  <a:lumMod val="95000"/>
                  <a:lumOff val="5000"/>
                </a:schemeClr>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pPr>
            <a:r>
              <a:rPr lang="nl-NL" sz="1100" i="1" dirty="0">
                <a:solidFill>
                  <a:schemeClr val="tx1">
                    <a:lumMod val="95000"/>
                    <a:lumOff val="5000"/>
                  </a:schemeClr>
                </a:solidFill>
                <a:latin typeface="Calibri" panose="020F0502020204030204" pitchFamily="34" charset="0"/>
                <a:ea typeface="Calibri" panose="020F0502020204030204" pitchFamily="34" charset="0"/>
                <a:cs typeface="Times New Roman" panose="02020603050405020304" pitchFamily="18" charset="0"/>
              </a:rPr>
              <a:t>Vervaardiging van koolelektroden</a:t>
            </a:r>
            <a:endParaRPr lang="nl-NL" sz="1600" dirty="0">
              <a:solidFill>
                <a:schemeClr val="tx1">
                  <a:lumMod val="95000"/>
                  <a:lumOff val="5000"/>
                </a:schemeClr>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pPr>
            <a:r>
              <a:rPr lang="nl-NL" sz="1100" i="1" dirty="0">
                <a:solidFill>
                  <a:schemeClr val="tx1">
                    <a:lumMod val="95000"/>
                    <a:lumOff val="5000"/>
                  </a:schemeClr>
                </a:solidFill>
                <a:latin typeface="Calibri" panose="020F0502020204030204" pitchFamily="34" charset="0"/>
                <a:ea typeface="Calibri" panose="020F0502020204030204" pitchFamily="34" charset="0"/>
                <a:cs typeface="Times New Roman" panose="02020603050405020304" pitchFamily="18" charset="0"/>
              </a:rPr>
              <a:t>Tankreiniging</a:t>
            </a:r>
            <a:endParaRPr lang="nl-NL" sz="1600" dirty="0">
              <a:solidFill>
                <a:schemeClr val="tx1">
                  <a:lumMod val="95000"/>
                  <a:lumOff val="5000"/>
                </a:schemeClr>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pPr>
            <a:r>
              <a:rPr lang="nl-NL" sz="1100" i="1" dirty="0">
                <a:solidFill>
                  <a:schemeClr val="tx1">
                    <a:lumMod val="95000"/>
                    <a:lumOff val="5000"/>
                  </a:schemeClr>
                </a:solidFill>
                <a:latin typeface="Calibri" panose="020F0502020204030204" pitchFamily="34" charset="0"/>
                <a:ea typeface="Calibri" panose="020F0502020204030204" pitchFamily="34" charset="0"/>
                <a:cs typeface="Times New Roman" panose="02020603050405020304" pitchFamily="18" charset="0"/>
              </a:rPr>
              <a:t>Oefeninrichtingen voor brandbestrijding</a:t>
            </a:r>
            <a:endParaRPr lang="nl-NL" sz="1600" dirty="0">
              <a:solidFill>
                <a:schemeClr val="tx1">
                  <a:lumMod val="95000"/>
                  <a:lumOff val="5000"/>
                </a:schemeClr>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pPr>
            <a:r>
              <a:rPr lang="nl-NL" sz="1100" i="1" dirty="0">
                <a:solidFill>
                  <a:schemeClr val="tx1">
                    <a:lumMod val="95000"/>
                    <a:lumOff val="5000"/>
                  </a:schemeClr>
                </a:solidFill>
                <a:latin typeface="Calibri" panose="020F0502020204030204" pitchFamily="34" charset="0"/>
                <a:ea typeface="Calibri" panose="020F0502020204030204" pitchFamily="34" charset="0"/>
                <a:cs typeface="Times New Roman" panose="02020603050405020304" pitchFamily="18" charset="0"/>
              </a:rPr>
              <a:t>Afvalwaterinrichtingen</a:t>
            </a:r>
            <a:endParaRPr lang="nl-NL" sz="1600" dirty="0">
              <a:solidFill>
                <a:schemeClr val="tx1">
                  <a:lumMod val="95000"/>
                  <a:lumOff val="5000"/>
                </a:schemeClr>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pPr>
            <a:r>
              <a:rPr lang="nl-NL" sz="1100" i="1" dirty="0">
                <a:solidFill>
                  <a:schemeClr val="tx1">
                    <a:lumMod val="95000"/>
                    <a:lumOff val="5000"/>
                  </a:schemeClr>
                </a:solidFill>
                <a:latin typeface="Calibri" panose="020F0502020204030204" pitchFamily="34" charset="0"/>
                <a:ea typeface="Calibri" panose="020F0502020204030204" pitchFamily="34" charset="0"/>
                <a:cs typeface="Times New Roman" panose="02020603050405020304" pitchFamily="18" charset="0"/>
              </a:rPr>
              <a:t>Afvalopslag en –verwerking</a:t>
            </a:r>
            <a:endParaRPr lang="nl-NL" sz="1600" dirty="0">
              <a:solidFill>
                <a:schemeClr val="tx1">
                  <a:lumMod val="95000"/>
                  <a:lumOff val="5000"/>
                </a:schemeClr>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pPr>
            <a:r>
              <a:rPr lang="nl-NL" sz="1100" i="1" dirty="0">
                <a:solidFill>
                  <a:schemeClr val="tx1">
                    <a:lumMod val="95000"/>
                    <a:lumOff val="5000"/>
                  </a:schemeClr>
                </a:solidFill>
                <a:latin typeface="Calibri" panose="020F0502020204030204" pitchFamily="34" charset="0"/>
                <a:ea typeface="Calibri" panose="020F0502020204030204" pitchFamily="34" charset="0"/>
                <a:cs typeface="Times New Roman" panose="02020603050405020304" pitchFamily="18" charset="0"/>
              </a:rPr>
              <a:t>Militaire inrichtingen</a:t>
            </a:r>
            <a:endParaRPr lang="nl-NL" sz="1600" dirty="0">
              <a:solidFill>
                <a:schemeClr val="tx1">
                  <a:lumMod val="95000"/>
                  <a:lumOff val="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275250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609599" y="844695"/>
            <a:ext cx="6347713" cy="1320800"/>
          </a:xfrm>
        </p:spPr>
        <p:txBody>
          <a:bodyPr/>
          <a:lstStyle/>
          <a:p>
            <a:r>
              <a:rPr lang="nl-NL" dirty="0" smtClean="0"/>
              <a:t>STAPPENPLAN       STAP 4</a:t>
            </a:r>
            <a:endParaRPr lang="nl-NL" dirty="0"/>
          </a:p>
        </p:txBody>
      </p:sp>
      <p:sp>
        <p:nvSpPr>
          <p:cNvPr id="2" name="Tijdelijke aanduiding voor inhoud 1"/>
          <p:cNvSpPr>
            <a:spLocks noGrp="1"/>
          </p:cNvSpPr>
          <p:nvPr>
            <p:ph idx="1"/>
          </p:nvPr>
        </p:nvSpPr>
        <p:spPr/>
        <p:txBody>
          <a:bodyPr/>
          <a:lstStyle/>
          <a:p>
            <a:r>
              <a:rPr lang="nl-NL" dirty="0" smtClean="0"/>
              <a:t>VALT MIJN INRICHTING ONDER HET GEZAG VAN HET RIJK, DE PROVINCIE OF HET </a:t>
            </a:r>
            <a:r>
              <a:rPr lang="nl-NL" dirty="0"/>
              <a:t>RIJK</a:t>
            </a:r>
            <a:r>
              <a:rPr lang="nl-NL" dirty="0" smtClean="0"/>
              <a:t>?</a:t>
            </a:r>
          </a:p>
          <a:p>
            <a:r>
              <a:rPr lang="nl-NL" dirty="0" smtClean="0"/>
              <a:t>In BOR weer..</a:t>
            </a:r>
          </a:p>
          <a:p>
            <a:pPr marL="109728" indent="0">
              <a:buNone/>
            </a:pPr>
            <a:r>
              <a:rPr lang="nl-NL" dirty="0" smtClean="0"/>
              <a:t> </a:t>
            </a:r>
            <a:r>
              <a:rPr lang="nl-NL" dirty="0">
                <a:hlinkClick r:id="rId2"/>
              </a:rPr>
              <a:t>http://</a:t>
            </a:r>
            <a:r>
              <a:rPr lang="nl-NL" dirty="0" smtClean="0">
                <a:hlinkClick r:id="rId2"/>
              </a:rPr>
              <a:t>wetten.overheid.nl/BWBR0027464/BijlageI/geldigheidsdatum_11-11-2013</a:t>
            </a:r>
            <a:r>
              <a:rPr lang="nl-NL" dirty="0" smtClean="0"/>
              <a:t> </a:t>
            </a:r>
          </a:p>
          <a:p>
            <a:endParaRPr lang="nl-NL" dirty="0"/>
          </a:p>
          <a:p>
            <a:endParaRPr lang="nl-NL" dirty="0" smtClean="0"/>
          </a:p>
          <a:p>
            <a:endParaRPr lang="nl-NL" dirty="0"/>
          </a:p>
          <a:p>
            <a:endParaRPr lang="nl-NL" dirty="0"/>
          </a:p>
        </p:txBody>
      </p:sp>
      <p:sp>
        <p:nvSpPr>
          <p:cNvPr id="4" name="Rechthoek 3"/>
          <p:cNvSpPr/>
          <p:nvPr/>
        </p:nvSpPr>
        <p:spPr>
          <a:xfrm>
            <a:off x="3203848" y="55374"/>
            <a:ext cx="4176464"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solidFill>
                  <a:srgbClr val="FFFF00"/>
                </a:solidFill>
              </a:rPr>
              <a:t>BIJ WELK BEVOEGD GEZAG </a:t>
            </a:r>
            <a:r>
              <a:rPr lang="nl-NL" dirty="0" err="1" smtClean="0">
                <a:solidFill>
                  <a:srgbClr val="FFFF00"/>
                </a:solidFill>
              </a:rPr>
              <a:t>Bor</a:t>
            </a:r>
            <a:r>
              <a:rPr lang="nl-NL" dirty="0" smtClean="0">
                <a:solidFill>
                  <a:srgbClr val="FFFF00"/>
                </a:solidFill>
              </a:rPr>
              <a:t>?</a:t>
            </a:r>
            <a:endParaRPr lang="nl-NL" dirty="0">
              <a:solidFill>
                <a:srgbClr val="FFFF00"/>
              </a:solidFill>
            </a:endParaRPr>
          </a:p>
        </p:txBody>
      </p:sp>
      <p:sp>
        <p:nvSpPr>
          <p:cNvPr id="5" name="Afgeronde rechthoek 4"/>
          <p:cNvSpPr/>
          <p:nvPr/>
        </p:nvSpPr>
        <p:spPr>
          <a:xfrm>
            <a:off x="7873289" y="199390"/>
            <a:ext cx="914400" cy="360040"/>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solidFill>
                  <a:srgbClr val="FFFF00"/>
                </a:solidFill>
              </a:rPr>
              <a:t>BOR</a:t>
            </a:r>
            <a:endParaRPr lang="nl-NL" dirty="0"/>
          </a:p>
        </p:txBody>
      </p:sp>
    </p:spTree>
    <p:extLst>
      <p:ext uri="{BB962C8B-B14F-4D97-AF65-F5344CB8AC3E}">
        <p14:creationId xmlns:p14="http://schemas.microsoft.com/office/powerpoint/2010/main" val="26203497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609599" y="724853"/>
            <a:ext cx="6347713" cy="1320800"/>
          </a:xfrm>
        </p:spPr>
        <p:txBody>
          <a:bodyPr/>
          <a:lstStyle/>
          <a:p>
            <a:r>
              <a:rPr lang="nl-NL" dirty="0" smtClean="0"/>
              <a:t>STAPPENPLAN      STAP </a:t>
            </a:r>
            <a:r>
              <a:rPr lang="nl-NL" dirty="0"/>
              <a:t>5</a:t>
            </a:r>
          </a:p>
        </p:txBody>
      </p:sp>
      <p:sp>
        <p:nvSpPr>
          <p:cNvPr id="2" name="Tijdelijke aanduiding voor inhoud 1"/>
          <p:cNvSpPr>
            <a:spLocks noGrp="1"/>
          </p:cNvSpPr>
          <p:nvPr>
            <p:ph idx="1"/>
          </p:nvPr>
        </p:nvSpPr>
        <p:spPr/>
        <p:txBody>
          <a:bodyPr>
            <a:normAutofit/>
          </a:bodyPr>
          <a:lstStyle/>
          <a:p>
            <a:r>
              <a:rPr lang="nl-NL" dirty="0" smtClean="0"/>
              <a:t>HEB IK EEN VERGUNNING NODIG OF MOET EEN MELDING DOEN OF HOEF IK NIETS TE </a:t>
            </a:r>
            <a:r>
              <a:rPr lang="nl-NL" dirty="0"/>
              <a:t>DOEN? </a:t>
            </a:r>
            <a:endParaRPr lang="nl-NL" dirty="0" smtClean="0"/>
          </a:p>
          <a:p>
            <a:endParaRPr lang="nl-NL" dirty="0"/>
          </a:p>
          <a:p>
            <a:r>
              <a:rPr lang="nl-NL" dirty="0" smtClean="0"/>
              <a:t>EERST KIJKEN BIJ BIJLAGE 1 ONDERDEEL B VAN HET BESLUIT OMGEVINGSRECHT (</a:t>
            </a:r>
            <a:r>
              <a:rPr lang="nl-NL" dirty="0" err="1" smtClean="0"/>
              <a:t>Bor</a:t>
            </a:r>
            <a:r>
              <a:rPr lang="nl-NL" dirty="0" smtClean="0"/>
              <a:t>)</a:t>
            </a:r>
          </a:p>
          <a:p>
            <a:endParaRPr lang="nl-NL" dirty="0"/>
          </a:p>
          <a:p>
            <a:r>
              <a:rPr lang="nl-NL" dirty="0" smtClean="0"/>
              <a:t>DAARNA KIJKEN BIJ BESLUIT ALGEMENE REGELS INRICHTINGEN MILIEUBEHEER (</a:t>
            </a:r>
            <a:r>
              <a:rPr lang="nl-NL" dirty="0" err="1" smtClean="0"/>
              <a:t>Barim</a:t>
            </a:r>
            <a:r>
              <a:rPr lang="nl-NL" dirty="0" smtClean="0"/>
              <a:t>)</a:t>
            </a:r>
          </a:p>
          <a:p>
            <a:pPr lvl="1"/>
            <a:r>
              <a:rPr lang="nl-NL" dirty="0" smtClean="0"/>
              <a:t>Alle inrichtingen vallen onder het activiteitenbesluit tenzij ze een vergunning moeten hebben (dan eigen set regels)</a:t>
            </a:r>
          </a:p>
          <a:p>
            <a:endParaRPr lang="nl-NL" dirty="0"/>
          </a:p>
          <a:p>
            <a:endParaRPr lang="nl-NL" dirty="0" smtClean="0"/>
          </a:p>
          <a:p>
            <a:endParaRPr lang="nl-NL" dirty="0"/>
          </a:p>
          <a:p>
            <a:endParaRPr lang="nl-NL" dirty="0"/>
          </a:p>
        </p:txBody>
      </p:sp>
      <p:sp>
        <p:nvSpPr>
          <p:cNvPr id="4" name="Rechthoek 3"/>
          <p:cNvSpPr/>
          <p:nvPr/>
        </p:nvSpPr>
        <p:spPr>
          <a:xfrm>
            <a:off x="3203848" y="33852"/>
            <a:ext cx="4176464"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solidFill>
                  <a:srgbClr val="FFFF00"/>
                </a:solidFill>
              </a:rPr>
              <a:t>GEEN CAT C: IS HET CAT A?</a:t>
            </a:r>
          </a:p>
          <a:p>
            <a:pPr algn="ctr"/>
            <a:r>
              <a:rPr lang="nl-NL" dirty="0" smtClean="0">
                <a:solidFill>
                  <a:srgbClr val="FFFF00"/>
                </a:solidFill>
              </a:rPr>
              <a:t>ANDERS MOET HET B ZIJN (MELDING)</a:t>
            </a:r>
            <a:endParaRPr lang="nl-NL" dirty="0">
              <a:solidFill>
                <a:srgbClr val="FFFF00"/>
              </a:solidFill>
            </a:endParaRPr>
          </a:p>
        </p:txBody>
      </p:sp>
      <p:sp>
        <p:nvSpPr>
          <p:cNvPr id="5" name="Afgeronde rechthoek 4"/>
          <p:cNvSpPr/>
          <p:nvPr/>
        </p:nvSpPr>
        <p:spPr>
          <a:xfrm>
            <a:off x="7876096" y="141864"/>
            <a:ext cx="914400" cy="360040"/>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solidFill>
                  <a:srgbClr val="FFFF00"/>
                </a:solidFill>
              </a:rPr>
              <a:t>BARIM</a:t>
            </a:r>
            <a:endParaRPr lang="nl-NL" dirty="0"/>
          </a:p>
        </p:txBody>
      </p:sp>
    </p:spTree>
    <p:extLst>
      <p:ext uri="{BB962C8B-B14F-4D97-AF65-F5344CB8AC3E}">
        <p14:creationId xmlns:p14="http://schemas.microsoft.com/office/powerpoint/2010/main" val="29253622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609600" y="836712"/>
            <a:ext cx="6347713" cy="1320800"/>
          </a:xfrm>
        </p:spPr>
        <p:txBody>
          <a:bodyPr/>
          <a:lstStyle/>
          <a:p>
            <a:r>
              <a:rPr lang="nl-NL" dirty="0" smtClean="0"/>
              <a:t>STAPPENPLAN  STAP 6</a:t>
            </a:r>
            <a:endParaRPr lang="nl-NL" dirty="0"/>
          </a:p>
        </p:txBody>
      </p:sp>
      <p:sp>
        <p:nvSpPr>
          <p:cNvPr id="2" name="Tijdelijke aanduiding voor inhoud 1"/>
          <p:cNvSpPr>
            <a:spLocks noGrp="1"/>
          </p:cNvSpPr>
          <p:nvPr>
            <p:ph idx="1"/>
          </p:nvPr>
        </p:nvSpPr>
        <p:spPr>
          <a:xfrm>
            <a:off x="596101" y="2185537"/>
            <a:ext cx="6347714" cy="3880773"/>
          </a:xfrm>
          <a:solidFill>
            <a:schemeClr val="bg1"/>
          </a:solidFill>
        </p:spPr>
        <p:txBody>
          <a:bodyPr/>
          <a:lstStyle/>
          <a:p>
            <a:r>
              <a:rPr lang="nl-NL" dirty="0" smtClean="0"/>
              <a:t>WELKE MILIEUVOORSCHRIFTEN</a:t>
            </a:r>
          </a:p>
          <a:p>
            <a:endParaRPr lang="nl-NL" dirty="0"/>
          </a:p>
          <a:p>
            <a:r>
              <a:rPr lang="nl-NL" dirty="0"/>
              <a:t>GEBRUIK HET BARIM</a:t>
            </a:r>
          </a:p>
          <a:p>
            <a:endParaRPr lang="nl-NL" dirty="0"/>
          </a:p>
          <a:p>
            <a:r>
              <a:rPr lang="nl-NL" dirty="0"/>
              <a:t>NOG HANDIGER IS HET AIM-MODUUL</a:t>
            </a:r>
          </a:p>
        </p:txBody>
      </p:sp>
      <p:sp>
        <p:nvSpPr>
          <p:cNvPr id="4" name="Rechthoek 3"/>
          <p:cNvSpPr/>
          <p:nvPr/>
        </p:nvSpPr>
        <p:spPr>
          <a:xfrm>
            <a:off x="3286935" y="105544"/>
            <a:ext cx="4176464"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solidFill>
                  <a:srgbClr val="FFFF00"/>
                </a:solidFill>
              </a:rPr>
              <a:t>WELKE MILIEUVOORSCHRIFTEN GELDEN VOOR CAT A, B OF C?</a:t>
            </a:r>
            <a:endParaRPr lang="nl-NL" dirty="0">
              <a:solidFill>
                <a:srgbClr val="FFFF00"/>
              </a:solidFill>
            </a:endParaRPr>
          </a:p>
        </p:txBody>
      </p:sp>
      <p:sp>
        <p:nvSpPr>
          <p:cNvPr id="5" name="Afgeronde rechthoek 4"/>
          <p:cNvSpPr/>
          <p:nvPr/>
        </p:nvSpPr>
        <p:spPr>
          <a:xfrm>
            <a:off x="7956376" y="249560"/>
            <a:ext cx="914400" cy="360040"/>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solidFill>
                  <a:srgbClr val="FFFF00"/>
                </a:solidFill>
              </a:rPr>
              <a:t>BARIM</a:t>
            </a:r>
            <a:endParaRPr lang="nl-NL" dirty="0"/>
          </a:p>
        </p:txBody>
      </p:sp>
    </p:spTree>
    <p:extLst>
      <p:ext uri="{BB962C8B-B14F-4D97-AF65-F5344CB8AC3E}">
        <p14:creationId xmlns:p14="http://schemas.microsoft.com/office/powerpoint/2010/main" val="855977068"/>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A38B3CC2439A441A49ECA19B08C899B" ma:contentTypeVersion="10" ma:contentTypeDescription="Een nieuw document maken." ma:contentTypeScope="" ma:versionID="5f966a89d45f8aec7162b0a73987b53e">
  <xsd:schema xmlns:xsd="http://www.w3.org/2001/XMLSchema" xmlns:xs="http://www.w3.org/2001/XMLSchema" xmlns:p="http://schemas.microsoft.com/office/2006/metadata/properties" xmlns:ns2="4b594857-bfe0-49f8-b90c-4d8a8ce4d0da" xmlns:ns3="8372278c-916a-4be0-987a-6393984f99ca" targetNamespace="http://schemas.microsoft.com/office/2006/metadata/properties" ma:root="true" ma:fieldsID="8212dd194d1f1a478e19a5c247eda4f6" ns2:_="" ns3:_="">
    <xsd:import namespace="4b594857-bfe0-49f8-b90c-4d8a8ce4d0da"/>
    <xsd:import namespace="8372278c-916a-4be0-987a-6393984f99c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b594857-bfe0-49f8-b90c-4d8a8ce4d0d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372278c-916a-4be0-987a-6393984f99ca" elementFormDefault="qualified">
    <xsd:import namespace="http://schemas.microsoft.com/office/2006/documentManagement/types"/>
    <xsd:import namespace="http://schemas.microsoft.com/office/infopath/2007/PartnerControls"/>
    <xsd:element name="SharedWithUsers" ma:index="14"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E95E31E-792C-4A81-A166-F004BA9E17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b594857-bfe0-49f8-b90c-4d8a8ce4d0da"/>
    <ds:schemaRef ds:uri="8372278c-916a-4be0-987a-6393984f99c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40BBA19-BF0D-4169-AE64-CF8F5732DDBD}">
  <ds:schemaRefs>
    <ds:schemaRef ds:uri="http://schemas.microsoft.com/sharepoint/v3/contenttype/forms"/>
  </ds:schemaRefs>
</ds:datastoreItem>
</file>

<file path=customXml/itemProps3.xml><?xml version="1.0" encoding="utf-8"?>
<ds:datastoreItem xmlns:ds="http://schemas.openxmlformats.org/officeDocument/2006/customXml" ds:itemID="{6671400C-1653-4BCA-8930-4400CBF9270E}">
  <ds:schemaRefs>
    <ds:schemaRef ds:uri="http://purl.org/dc/elements/1.1/"/>
    <ds:schemaRef ds:uri="http://schemas.microsoft.com/office/2006/documentManagement/types"/>
    <ds:schemaRef ds:uri="http://purl.org/dc/dcmitype/"/>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8372278c-916a-4be0-987a-6393984f99ca"/>
    <ds:schemaRef ds:uri="4b594857-bfe0-49f8-b90c-4d8a8ce4d0da"/>
    <ds:schemaRef ds:uri="http://purl.org/dc/terms/"/>
  </ds:schemaRefs>
</ds:datastoreItem>
</file>

<file path=docProps/app.xml><?xml version="1.0" encoding="utf-8"?>
<Properties xmlns="http://schemas.openxmlformats.org/officeDocument/2006/extended-properties" xmlns:vt="http://schemas.openxmlformats.org/officeDocument/2006/docPropsVTypes">
  <Template>Facet</Template>
  <TotalTime>632</TotalTime>
  <Words>828</Words>
  <Application>Microsoft Office PowerPoint</Application>
  <PresentationFormat>Diavoorstelling (4:3)</PresentationFormat>
  <Paragraphs>186</Paragraphs>
  <Slides>20</Slides>
  <Notes>0</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20</vt:i4>
      </vt:variant>
    </vt:vector>
  </HeadingPairs>
  <TitlesOfParts>
    <vt:vector size="26" baseType="lpstr">
      <vt:lpstr>Arial</vt:lpstr>
      <vt:lpstr>Calibri</vt:lpstr>
      <vt:lpstr>Times New Roman</vt:lpstr>
      <vt:lpstr>Trebuchet MS</vt:lpstr>
      <vt:lpstr>Wingdings 3</vt:lpstr>
      <vt:lpstr>Facet</vt:lpstr>
      <vt:lpstr>REGELS VOOR INRICHTINGEN</vt:lpstr>
      <vt:lpstr>STAPPENPLAN  </vt:lpstr>
      <vt:lpstr>Stap 1</vt:lpstr>
      <vt:lpstr>STAPPENPLAN  STAP 2</vt:lpstr>
      <vt:lpstr>STAPPENPLAN              STAP 3</vt:lpstr>
      <vt:lpstr>PowerPoint-presentatie</vt:lpstr>
      <vt:lpstr>STAPPENPLAN       STAP 4</vt:lpstr>
      <vt:lpstr>STAPPENPLAN      STAP 5</vt:lpstr>
      <vt:lpstr>STAPPENPLAN  STAP 6</vt:lpstr>
      <vt:lpstr>Overzicht infomil</vt:lpstr>
      <vt:lpstr>PowerPoint-presentatie</vt:lpstr>
      <vt:lpstr>Oefenen</vt:lpstr>
      <vt:lpstr>PowerPoint-presentatie</vt:lpstr>
      <vt:lpstr>IPPC  6 categorieën</vt:lpstr>
      <vt:lpstr>Frietkraam: aangewezen in het Bor?</vt:lpstr>
      <vt:lpstr>Bevoegd gezag</vt:lpstr>
      <vt:lpstr>Cat A of B?</vt:lpstr>
      <vt:lpstr>Barim hfts 3</vt:lpstr>
      <vt:lpstr>Cat C= Vergunningsplichtig</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REGELS VOOR INRICHTINGEN</dc:title>
  <dc:creator>van Ooijen</dc:creator>
  <cp:lastModifiedBy>Toine van de Sande</cp:lastModifiedBy>
  <cp:revision>32</cp:revision>
  <dcterms:created xsi:type="dcterms:W3CDTF">2012-10-04T19:10:46Z</dcterms:created>
  <dcterms:modified xsi:type="dcterms:W3CDTF">2019-05-07T07:27:59Z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0x0101007A38B3CC2439A441A49ECA19B08C899B</vt:lpwstr>
  </property>
</Properties>
</file>